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7" r:id="rId2"/>
    <p:sldId id="258" r:id="rId3"/>
    <p:sldId id="259" r:id="rId4"/>
    <p:sldId id="260" r:id="rId5"/>
    <p:sldId id="261" r:id="rId6"/>
    <p:sldId id="269" r:id="rId7"/>
    <p:sldId id="263" r:id="rId8"/>
  </p:sldIdLst>
  <p:sldSz cx="12192000" cy="6858000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8" autoAdjust="0"/>
    <p:restoredTop sz="96018"/>
  </p:normalViewPr>
  <p:slideViewPr>
    <p:cSldViewPr snapToGrid="0">
      <p:cViewPr varScale="1">
        <p:scale>
          <a:sx n="72" d="100"/>
          <a:sy n="72" d="100"/>
        </p:scale>
        <p:origin x="7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197834-BAD4-4B2F-9F95-9509B1137F9F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CC0F8B-2C31-4852-B5C3-38A8178CF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2574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64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827F1D-40D1-4553-B05E-34652D93ADAE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73892"/>
            <a:ext cx="5486400" cy="366045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64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D9DA92-4A7C-4047-9496-D8CE67143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796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>
            <a:spLocks noGrp="1" noRot="1" noChangeAspect="1"/>
          </p:cNvSpPr>
          <p:nvPr>
            <p:ph type="sldImg" idx="2"/>
          </p:nvPr>
        </p:nvSpPr>
        <p:spPr>
          <a:xfrm>
            <a:off x="688975" y="1173163"/>
            <a:ext cx="5632450" cy="31686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1" name="Shape 161"/>
          <p:cNvSpPr txBox="1">
            <a:spLocks noGrp="1"/>
          </p:cNvSpPr>
          <p:nvPr>
            <p:ph type="body" idx="1"/>
          </p:nvPr>
        </p:nvSpPr>
        <p:spPr>
          <a:xfrm>
            <a:off x="701043" y="4518942"/>
            <a:ext cx="5608319" cy="369731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Shape 162"/>
          <p:cNvSpPr txBox="1">
            <a:spLocks noGrp="1"/>
          </p:cNvSpPr>
          <p:nvPr>
            <p:ph type="sldNum" idx="12"/>
          </p:nvPr>
        </p:nvSpPr>
        <p:spPr>
          <a:xfrm>
            <a:off x="3970939" y="8918880"/>
            <a:ext cx="3037839" cy="47112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100057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 txBox="1">
            <a:spLocks noGrp="1"/>
          </p:cNvSpPr>
          <p:nvPr>
            <p:ph type="body" idx="1"/>
          </p:nvPr>
        </p:nvSpPr>
        <p:spPr>
          <a:xfrm>
            <a:off x="701040" y="4518943"/>
            <a:ext cx="5608320" cy="369747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Shape 177"/>
          <p:cNvSpPr>
            <a:spLocks noGrp="1" noRot="1" noChangeAspect="1"/>
          </p:cNvSpPr>
          <p:nvPr>
            <p:ph type="sldImg" idx="2"/>
          </p:nvPr>
        </p:nvSpPr>
        <p:spPr>
          <a:xfrm>
            <a:off x="688975" y="1173163"/>
            <a:ext cx="5632450" cy="31686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0536031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 txBox="1">
            <a:spLocks noGrp="1"/>
          </p:cNvSpPr>
          <p:nvPr>
            <p:ph type="body" idx="1"/>
          </p:nvPr>
        </p:nvSpPr>
        <p:spPr>
          <a:xfrm>
            <a:off x="701040" y="4518943"/>
            <a:ext cx="5608320" cy="369747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Shape 177"/>
          <p:cNvSpPr>
            <a:spLocks noGrp="1" noRot="1" noChangeAspect="1"/>
          </p:cNvSpPr>
          <p:nvPr>
            <p:ph type="sldImg" idx="2"/>
          </p:nvPr>
        </p:nvSpPr>
        <p:spPr>
          <a:xfrm>
            <a:off x="688975" y="1173163"/>
            <a:ext cx="5632450" cy="31686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570485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 txBox="1">
            <a:spLocks noGrp="1"/>
          </p:cNvSpPr>
          <p:nvPr>
            <p:ph type="body" idx="1"/>
          </p:nvPr>
        </p:nvSpPr>
        <p:spPr>
          <a:xfrm>
            <a:off x="701040" y="4518943"/>
            <a:ext cx="5608320" cy="369747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Shape 177"/>
          <p:cNvSpPr>
            <a:spLocks noGrp="1" noRot="1" noChangeAspect="1"/>
          </p:cNvSpPr>
          <p:nvPr>
            <p:ph type="sldImg" idx="2"/>
          </p:nvPr>
        </p:nvSpPr>
        <p:spPr>
          <a:xfrm>
            <a:off x="688975" y="1173163"/>
            <a:ext cx="5632450" cy="31686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6835859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 txBox="1">
            <a:spLocks noGrp="1"/>
          </p:cNvSpPr>
          <p:nvPr>
            <p:ph type="body" idx="1"/>
          </p:nvPr>
        </p:nvSpPr>
        <p:spPr>
          <a:xfrm>
            <a:off x="701043" y="4518944"/>
            <a:ext cx="5608319" cy="369746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Shape 193"/>
          <p:cNvSpPr>
            <a:spLocks noGrp="1" noRot="1" noChangeAspect="1"/>
          </p:cNvSpPr>
          <p:nvPr>
            <p:ph type="sldImg" idx="2"/>
          </p:nvPr>
        </p:nvSpPr>
        <p:spPr>
          <a:xfrm>
            <a:off x="688975" y="1173163"/>
            <a:ext cx="5632450" cy="31686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7674249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 txBox="1">
            <a:spLocks noGrp="1"/>
          </p:cNvSpPr>
          <p:nvPr>
            <p:ph type="body" idx="1"/>
          </p:nvPr>
        </p:nvSpPr>
        <p:spPr>
          <a:xfrm>
            <a:off x="701043" y="4518944"/>
            <a:ext cx="5608319" cy="369746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Shape 193"/>
          <p:cNvSpPr>
            <a:spLocks noGrp="1" noRot="1" noChangeAspect="1"/>
          </p:cNvSpPr>
          <p:nvPr>
            <p:ph type="sldImg" idx="2"/>
          </p:nvPr>
        </p:nvSpPr>
        <p:spPr>
          <a:xfrm>
            <a:off x="688975" y="1173163"/>
            <a:ext cx="5632450" cy="31686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1324148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>
            <a:spLocks noGrp="1"/>
          </p:cNvSpPr>
          <p:nvPr>
            <p:ph type="body" idx="1"/>
          </p:nvPr>
        </p:nvSpPr>
        <p:spPr>
          <a:xfrm>
            <a:off x="701043" y="4518944"/>
            <a:ext cx="5608319" cy="369746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Shape 211"/>
          <p:cNvSpPr>
            <a:spLocks noGrp="1" noRot="1" noChangeAspect="1"/>
          </p:cNvSpPr>
          <p:nvPr>
            <p:ph type="sldImg" idx="2"/>
          </p:nvPr>
        </p:nvSpPr>
        <p:spPr>
          <a:xfrm>
            <a:off x="688975" y="1173163"/>
            <a:ext cx="5632450" cy="31686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4823934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0EAF-D326-4E11-951F-DC4361E7013F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2082-F93D-4A31-B892-85F59756B4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085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0EAF-D326-4E11-951F-DC4361E7013F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2082-F93D-4A31-B892-85F59756B4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186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0EAF-D326-4E11-951F-DC4361E7013F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2082-F93D-4A31-B892-85F59756B4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90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0EAF-D326-4E11-951F-DC4361E7013F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2082-F93D-4A31-B892-85F59756B4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390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0EAF-D326-4E11-951F-DC4361E7013F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2082-F93D-4A31-B892-85F59756B4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557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0EAF-D326-4E11-951F-DC4361E7013F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2082-F93D-4A31-B892-85F59756B4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157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0EAF-D326-4E11-951F-DC4361E7013F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2082-F93D-4A31-B892-85F59756B4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076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0EAF-D326-4E11-951F-DC4361E7013F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2082-F93D-4A31-B892-85F59756B4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511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0EAF-D326-4E11-951F-DC4361E7013F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2082-F93D-4A31-B892-85F59756B4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274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0EAF-D326-4E11-951F-DC4361E7013F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2082-F93D-4A31-B892-85F59756B4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519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60EAF-D326-4E11-951F-DC4361E7013F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2082-F93D-4A31-B892-85F59756B4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480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F60EAF-D326-4E11-951F-DC4361E7013F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9C2082-F93D-4A31-B892-85F59756B4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40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 txBox="1">
            <a:spLocks noGrp="1"/>
          </p:cNvSpPr>
          <p:nvPr>
            <p:ph type="ctrTitle"/>
          </p:nvPr>
        </p:nvSpPr>
        <p:spPr>
          <a:xfrm>
            <a:off x="1524000" y="1122362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endParaRPr sz="6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5" name="Shape 16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4375230"/>
            <a:ext cx="12192000" cy="2482769"/>
          </a:xfrm>
          <a:prstGeom prst="rect">
            <a:avLst/>
          </a:prstGeom>
          <a:noFill/>
          <a:ln>
            <a:noFill/>
          </a:ln>
        </p:spPr>
      </p:pic>
      <p:sp>
        <p:nvSpPr>
          <p:cNvPr id="166" name="Shape 166"/>
          <p:cNvSpPr txBox="1"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SOUTH CAROLINA</a:t>
            </a:r>
          </a:p>
        </p:txBody>
      </p:sp>
      <p:pic>
        <p:nvPicPr>
          <p:cNvPr id="167" name="Shape 16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12192000" cy="4375230"/>
          </a:xfrm>
          <a:prstGeom prst="rect">
            <a:avLst/>
          </a:prstGeom>
          <a:noFill/>
          <a:ln>
            <a:noFill/>
          </a:ln>
        </p:spPr>
      </p:pic>
      <p:sp>
        <p:nvSpPr>
          <p:cNvPr id="168" name="Shape 168"/>
          <p:cNvSpPr txBox="1"/>
          <p:nvPr/>
        </p:nvSpPr>
        <p:spPr>
          <a:xfrm>
            <a:off x="0" y="4632324"/>
            <a:ext cx="12191975" cy="164594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Roboto"/>
              <a:buNone/>
            </a:pPr>
            <a:r>
              <a:rPr lang="en-US" sz="2800" b="0" i="0" u="none" strike="noStrike" cap="none" dirty="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Starting a Successful Charter School</a:t>
            </a:r>
          </a:p>
          <a:p>
            <a:pPr lvl="0" algn="ctr">
              <a:buClr>
                <a:schemeClr val="lt1"/>
              </a:buClr>
              <a:buSzPct val="25000"/>
            </a:pPr>
            <a:endParaRPr lang="en-US" sz="2000" dirty="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  <a:p>
            <a:pPr lvl="0" algn="ctr">
              <a:buClr>
                <a:schemeClr val="lt1"/>
              </a:buClr>
              <a:buSzPct val="25000"/>
            </a:pPr>
            <a:r>
              <a:rPr lang="en-US" sz="1600" dirty="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Dana C. Reed, Chief of New Schools and Accountability, SCPCSD</a:t>
            </a:r>
          </a:p>
          <a:p>
            <a:pPr lvl="0" algn="ctr">
              <a:buClr>
                <a:schemeClr val="lt1"/>
              </a:buClr>
              <a:buSzPct val="25000"/>
            </a:pPr>
            <a:r>
              <a:rPr lang="en-US" sz="1600" dirty="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Mary Carmichael, Executive Director, PCSASC</a:t>
            </a:r>
          </a:p>
          <a:p>
            <a:pPr lvl="0" algn="ctr">
              <a:buClr>
                <a:schemeClr val="lt1"/>
              </a:buClr>
              <a:buSzPct val="25000"/>
            </a:pPr>
            <a:endParaRPr lang="en-US" sz="2600" dirty="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Roboto"/>
              <a:buNone/>
            </a:pPr>
            <a:r>
              <a:rPr lang="en-US" sz="2600" b="0" i="0" u="none" strike="noStrike" cap="none" dirty="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endParaRPr sz="2600" b="0" i="0" u="none" strike="noStrike" cap="none" dirty="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9" name="Shape 169"/>
          <p:cNvSpPr txBox="1"/>
          <p:nvPr/>
        </p:nvSpPr>
        <p:spPr>
          <a:xfrm>
            <a:off x="5190564" y="-1963271"/>
            <a:ext cx="184730" cy="3693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Shape 170"/>
          <p:cNvSpPr txBox="1"/>
          <p:nvPr/>
        </p:nvSpPr>
        <p:spPr>
          <a:xfrm>
            <a:off x="1523995" y="220276"/>
            <a:ext cx="5363880" cy="923328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Roboto"/>
              <a:buNone/>
            </a:pPr>
            <a:r>
              <a:rPr lang="en-US" sz="5400" b="0" i="0" u="none" strike="noStrike" cap="none" dirty="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EXCELLENCE</a:t>
            </a:r>
          </a:p>
        </p:txBody>
      </p:sp>
      <p:sp>
        <p:nvSpPr>
          <p:cNvPr id="171" name="Shape 171"/>
          <p:cNvSpPr txBox="1"/>
          <p:nvPr/>
        </p:nvSpPr>
        <p:spPr>
          <a:xfrm>
            <a:off x="1523995" y="1118175"/>
            <a:ext cx="5363880" cy="923328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Raleway"/>
              <a:buNone/>
            </a:pPr>
            <a:r>
              <a:rPr lang="en-US" sz="5400" b="0" i="0" u="none" strike="noStrike" cap="none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INNOVATION</a:t>
            </a:r>
          </a:p>
        </p:txBody>
      </p:sp>
      <p:sp>
        <p:nvSpPr>
          <p:cNvPr id="172" name="Shape 172"/>
          <p:cNvSpPr txBox="1"/>
          <p:nvPr/>
        </p:nvSpPr>
        <p:spPr>
          <a:xfrm>
            <a:off x="1271337" y="2041500"/>
            <a:ext cx="5869200" cy="111629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Raleway"/>
              <a:buNone/>
            </a:pPr>
            <a:r>
              <a:rPr lang="en-US" sz="7000" b="1" i="0" u="none" strike="noStrike" cap="none" dirty="0">
                <a:solidFill>
                  <a:schemeClr val="lt1"/>
                </a:solidFill>
                <a:latin typeface="Raleway"/>
                <a:ea typeface="Raleway"/>
                <a:cs typeface="Raleway"/>
                <a:sym typeface="Raleway"/>
              </a:rPr>
              <a:t>RESULTS</a:t>
            </a:r>
          </a:p>
        </p:txBody>
      </p:sp>
      <p:pic>
        <p:nvPicPr>
          <p:cNvPr id="174" name="Shape 174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91947" y="4331071"/>
            <a:ext cx="2354781" cy="23755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18801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 txBox="1"/>
          <p:nvPr/>
        </p:nvSpPr>
        <p:spPr>
          <a:xfrm>
            <a:off x="1" y="0"/>
            <a:ext cx="12192000" cy="584700"/>
          </a:xfrm>
          <a:prstGeom prst="rect">
            <a:avLst/>
          </a:prstGeom>
          <a:solidFill>
            <a:srgbClr val="2A8355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200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Ask Yourself</a:t>
            </a:r>
          </a:p>
        </p:txBody>
      </p:sp>
      <p:pic>
        <p:nvPicPr>
          <p:cNvPr id="181" name="Shape 18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134331" y="4838828"/>
            <a:ext cx="1933500" cy="1994700"/>
          </a:xfrm>
          <a:prstGeom prst="rect">
            <a:avLst/>
          </a:prstGeom>
          <a:noFill/>
          <a:ln>
            <a:noFill/>
          </a:ln>
        </p:spPr>
      </p:pic>
      <p:sp>
        <p:nvSpPr>
          <p:cNvPr id="182" name="Shape 182"/>
          <p:cNvSpPr txBox="1"/>
          <p:nvPr/>
        </p:nvSpPr>
        <p:spPr>
          <a:xfrm>
            <a:off x="220659" y="825337"/>
            <a:ext cx="11004600" cy="576755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b="1" dirty="0"/>
              <a:t>Why am I submitting a charter application?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b="1" dirty="0"/>
              <a:t>Why do I want this school to exist?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b="1" dirty="0"/>
              <a:t>What will the school do?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b="1" dirty="0"/>
              <a:t>What will be the defining features and core beliefs of the school I wish to start?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b="1" dirty="0"/>
              <a:t>Who do I need to join me in this pursuit?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b="1" dirty="0"/>
              <a:t>How will I know the school is successful?</a:t>
            </a:r>
          </a:p>
        </p:txBody>
      </p:sp>
      <p:pic>
        <p:nvPicPr>
          <p:cNvPr id="5" name="Picture 2" descr="http://farm6.static.flickr.com/5029/5559788957_6b51b55669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8574" y="3483769"/>
            <a:ext cx="3197943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2307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 txBox="1"/>
          <p:nvPr/>
        </p:nvSpPr>
        <p:spPr>
          <a:xfrm>
            <a:off x="1" y="0"/>
            <a:ext cx="12192000" cy="584700"/>
          </a:xfrm>
          <a:prstGeom prst="rect">
            <a:avLst/>
          </a:prstGeom>
          <a:solidFill>
            <a:srgbClr val="2A8355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Roboto"/>
              <a:buNone/>
            </a:pPr>
            <a:r>
              <a:rPr lang="en-US" sz="3200" dirty="0">
                <a:solidFill>
                  <a:schemeClr val="lt1"/>
                </a:solidFill>
                <a:latin typeface="Roboto" panose="020B0604020202020204" charset="0"/>
                <a:ea typeface="Roboto" panose="020B0604020202020204" charset="0"/>
                <a:cs typeface="Roboto" panose="020B0604020202020204" charset="0"/>
                <a:sym typeface="Roboto"/>
              </a:rPr>
              <a:t>KEY OBSERVATIONS OF SUCCESSFUL CHARTERS</a:t>
            </a:r>
          </a:p>
        </p:txBody>
      </p:sp>
      <p:pic>
        <p:nvPicPr>
          <p:cNvPr id="181" name="Shape 18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258509" y="4969669"/>
            <a:ext cx="1933500" cy="1994700"/>
          </a:xfrm>
          <a:prstGeom prst="rect">
            <a:avLst/>
          </a:prstGeom>
          <a:noFill/>
          <a:ln>
            <a:noFill/>
          </a:ln>
        </p:spPr>
      </p:pic>
      <p:sp>
        <p:nvSpPr>
          <p:cNvPr id="182" name="Shape 182"/>
          <p:cNvSpPr txBox="1"/>
          <p:nvPr/>
        </p:nvSpPr>
        <p:spPr>
          <a:xfrm>
            <a:off x="376518" y="904850"/>
            <a:ext cx="11585327" cy="54333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lvl="0" indent="-457200" fontAlgn="base">
              <a:spcBef>
                <a:spcPct val="20000"/>
              </a:spcBef>
              <a:spcAft>
                <a:spcPct val="0"/>
              </a:spcAft>
              <a:buFontTx/>
              <a:buAutoNum type="arabicPeriod"/>
              <a:defRPr/>
            </a:pPr>
            <a:r>
              <a:rPr lang="en-US" sz="2800" b="1" dirty="0"/>
              <a:t>They take the time to plan - one  to two years of planning before opening is crucial. </a:t>
            </a:r>
          </a:p>
          <a:p>
            <a:pPr marL="457200" lvl="0" indent="-457200" fontAlgn="base">
              <a:spcBef>
                <a:spcPct val="20000"/>
              </a:spcBef>
              <a:spcAft>
                <a:spcPct val="0"/>
              </a:spcAft>
              <a:buFontTx/>
              <a:buAutoNum type="arabicPeriod"/>
              <a:defRPr/>
            </a:pPr>
            <a:r>
              <a:rPr lang="en-US" sz="2800" b="1" dirty="0"/>
              <a:t>They begin with and sustain a focus on </a:t>
            </a:r>
            <a:r>
              <a:rPr lang="en-US" sz="2800" b="1" i="1" dirty="0"/>
              <a:t>children</a:t>
            </a:r>
            <a:r>
              <a:rPr lang="en-US" sz="2800" b="1" dirty="0"/>
              <a:t>, </a:t>
            </a:r>
            <a:r>
              <a:rPr lang="en-US" sz="2800" b="1" i="1" dirty="0"/>
              <a:t>accountability</a:t>
            </a:r>
            <a:r>
              <a:rPr lang="en-US" sz="2800" b="1" dirty="0"/>
              <a:t>, and </a:t>
            </a:r>
            <a:r>
              <a:rPr lang="en-US" sz="2800" b="1" i="1" dirty="0"/>
              <a:t>quality</a:t>
            </a:r>
            <a:r>
              <a:rPr lang="en-US" sz="2800" b="1" dirty="0"/>
              <a:t>.  </a:t>
            </a:r>
          </a:p>
          <a:p>
            <a:pPr marL="457200" lvl="0" indent="-457200" fontAlgn="base">
              <a:spcBef>
                <a:spcPct val="20000"/>
              </a:spcBef>
              <a:spcAft>
                <a:spcPct val="0"/>
              </a:spcAft>
              <a:buFontTx/>
              <a:buAutoNum type="arabicPeriod"/>
              <a:defRPr/>
            </a:pPr>
            <a:r>
              <a:rPr lang="en-US" sz="2800" b="1" dirty="0"/>
              <a:t>They don’t lose sight of their vision.</a:t>
            </a:r>
          </a:p>
          <a:p>
            <a:pPr marL="457200" lvl="0" indent="-457200" fontAlgn="base">
              <a:spcBef>
                <a:spcPct val="20000"/>
              </a:spcBef>
              <a:spcAft>
                <a:spcPct val="0"/>
              </a:spcAft>
              <a:buFontTx/>
              <a:buAutoNum type="arabicPeriod"/>
              <a:defRPr/>
            </a:pPr>
            <a:r>
              <a:rPr lang="en-US" sz="2800" b="1" dirty="0"/>
              <a:t>They create a culture around </a:t>
            </a:r>
            <a:r>
              <a:rPr lang="en-US" sz="2800" b="1" i="1" dirty="0"/>
              <a:t>achievement</a:t>
            </a:r>
            <a:r>
              <a:rPr lang="en-US" sz="2800" b="1" dirty="0"/>
              <a:t> and have </a:t>
            </a:r>
            <a:r>
              <a:rPr lang="en-US" sz="2800" b="1" i="1" dirty="0"/>
              <a:t>high expectations for all students</a:t>
            </a:r>
            <a:r>
              <a:rPr lang="en-US" sz="2800" b="1" dirty="0"/>
              <a:t>.</a:t>
            </a:r>
          </a:p>
          <a:p>
            <a:pPr marL="457200" indent="-457200" fontAlgn="base">
              <a:spcBef>
                <a:spcPct val="20000"/>
              </a:spcBef>
              <a:spcAft>
                <a:spcPct val="0"/>
              </a:spcAft>
              <a:buFontTx/>
              <a:buAutoNum type="arabicPeriod"/>
              <a:defRPr/>
            </a:pPr>
            <a:r>
              <a:rPr lang="en-US" sz="2800" b="1" dirty="0"/>
              <a:t>They have sound business and organizational practices.</a:t>
            </a:r>
          </a:p>
        </p:txBody>
      </p:sp>
    </p:spTree>
    <p:extLst>
      <p:ext uri="{BB962C8B-B14F-4D97-AF65-F5344CB8AC3E}">
        <p14:creationId xmlns:p14="http://schemas.microsoft.com/office/powerpoint/2010/main" val="939419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 txBox="1"/>
          <p:nvPr/>
        </p:nvSpPr>
        <p:spPr>
          <a:xfrm>
            <a:off x="1" y="0"/>
            <a:ext cx="12192000" cy="584700"/>
          </a:xfrm>
          <a:prstGeom prst="rect">
            <a:avLst/>
          </a:prstGeom>
          <a:solidFill>
            <a:srgbClr val="2A8355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en-US" sz="3200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rPr>
              <a:t>What You Will Need</a:t>
            </a:r>
          </a:p>
        </p:txBody>
      </p:sp>
      <p:pic>
        <p:nvPicPr>
          <p:cNvPr id="181" name="Shape 18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258509" y="4969669"/>
            <a:ext cx="1933500" cy="1994700"/>
          </a:xfrm>
          <a:prstGeom prst="rect">
            <a:avLst/>
          </a:prstGeom>
          <a:noFill/>
          <a:ln>
            <a:noFill/>
          </a:ln>
        </p:spPr>
      </p:pic>
      <p:sp>
        <p:nvSpPr>
          <p:cNvPr id="182" name="Shape 182"/>
          <p:cNvSpPr txBox="1"/>
          <p:nvPr/>
        </p:nvSpPr>
        <p:spPr>
          <a:xfrm>
            <a:off x="155160" y="706878"/>
            <a:ext cx="11004600" cy="60877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b="1" dirty="0"/>
              <a:t>A high capacity and diverse planning committee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sz="2800" b="1" dirty="0"/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b="1" dirty="0"/>
              <a:t>A solid mission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sz="2800" b="1" dirty="0"/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b="1" dirty="0"/>
              <a:t>A comprehensive educational plan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sz="2800" b="1" dirty="0"/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b="1" dirty="0"/>
              <a:t>A comprehensive financial plan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sz="2800" b="1" dirty="0"/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2800" b="1" dirty="0"/>
              <a:t>A comprehensive organizational plan</a:t>
            </a:r>
          </a:p>
          <a:p>
            <a:endParaRPr lang="en-US" sz="2800" b="1" dirty="0"/>
          </a:p>
          <a:p>
            <a:endParaRPr lang="en-US" sz="28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2060"/>
              </a:solidFill>
              <a:latin typeface="Roboto" panose="020B0604020202020204" charset="0"/>
              <a:ea typeface="Roboto" panose="020B0604020202020204" charset="0"/>
              <a:cs typeface="Roboto" panose="020B060402020202020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2060"/>
              </a:solidFill>
              <a:latin typeface="Roboto" panose="020B0604020202020204" charset="0"/>
              <a:ea typeface="Roboto" panose="020B0604020202020204" charset="0"/>
              <a:cs typeface="Roboto" panose="020B060402020202020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002060"/>
              </a:solidFill>
              <a:latin typeface="Roboto" panose="020B0604020202020204" charset="0"/>
              <a:ea typeface="Roboto" panose="020B0604020202020204" charset="0"/>
              <a:cs typeface="Roboto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669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 txBox="1"/>
          <p:nvPr/>
        </p:nvSpPr>
        <p:spPr>
          <a:xfrm>
            <a:off x="0" y="0"/>
            <a:ext cx="12192000" cy="584700"/>
          </a:xfrm>
          <a:prstGeom prst="rect">
            <a:avLst/>
          </a:prstGeom>
          <a:solidFill>
            <a:srgbClr val="2A8355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Roboto"/>
              <a:buNone/>
            </a:pPr>
            <a:r>
              <a:rPr lang="en-US" sz="3200" b="0" i="0" u="none" strike="noStrike" cap="none" dirty="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What You Will Need To Do</a:t>
            </a:r>
          </a:p>
        </p:txBody>
      </p:sp>
      <p:pic>
        <p:nvPicPr>
          <p:cNvPr id="197" name="Shape 19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258509" y="4969669"/>
            <a:ext cx="1933500" cy="1994700"/>
          </a:xfrm>
          <a:prstGeom prst="rect">
            <a:avLst/>
          </a:prstGeom>
          <a:noFill/>
          <a:ln>
            <a:noFill/>
          </a:ln>
        </p:spPr>
      </p:pic>
      <p:sp>
        <p:nvSpPr>
          <p:cNvPr id="198" name="Shape 198"/>
          <p:cNvSpPr txBox="1"/>
          <p:nvPr/>
        </p:nvSpPr>
        <p:spPr>
          <a:xfrm>
            <a:off x="130975" y="829340"/>
            <a:ext cx="11835300" cy="574271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3200" b="1" dirty="0"/>
              <a:t>demonstrate you can create a successful start-up and have it ready to open in a short time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32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3200" b="1" dirty="0"/>
              <a:t> articulate not just what you will do but </a:t>
            </a:r>
            <a:r>
              <a:rPr lang="en-US" sz="3200" b="1" i="1" u="sng" dirty="0"/>
              <a:t>how</a:t>
            </a:r>
            <a:r>
              <a:rPr lang="en-US" sz="3200" b="1" dirty="0"/>
              <a:t> you will do it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32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3200" b="1" dirty="0"/>
              <a:t> develop a successful academic program and align it to the mission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32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3200" b="1" dirty="0"/>
              <a:t>establish an effective board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32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3200" b="1" dirty="0"/>
              <a:t>establish effective building leadership and a positive culture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32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32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400" b="1" dirty="0"/>
          </a:p>
          <a:p>
            <a:pPr marL="457200" marR="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ct val="100000"/>
              <a:buFont typeface="Roboto"/>
              <a:buChar char="●"/>
            </a:pPr>
            <a:endParaRPr lang="en-US" sz="2400" dirty="0">
              <a:solidFill>
                <a:srgbClr val="00206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24775394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7" name="Shape 19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258509" y="4969669"/>
            <a:ext cx="1933500" cy="1994700"/>
          </a:xfrm>
          <a:prstGeom prst="rect">
            <a:avLst/>
          </a:prstGeom>
          <a:noFill/>
          <a:ln>
            <a:noFill/>
          </a:ln>
        </p:spPr>
      </p:pic>
      <p:sp>
        <p:nvSpPr>
          <p:cNvPr id="198" name="Shape 198"/>
          <p:cNvSpPr txBox="1"/>
          <p:nvPr/>
        </p:nvSpPr>
        <p:spPr>
          <a:xfrm>
            <a:off x="130975" y="263769"/>
            <a:ext cx="11835300" cy="630828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3200" b="1" dirty="0"/>
              <a:t>manage and monitor performance and be accountable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32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3200" b="1" dirty="0"/>
              <a:t>recruit </a:t>
            </a:r>
            <a:r>
              <a:rPr lang="en-US" sz="3200" b="1"/>
              <a:t>and retain students</a:t>
            </a:r>
            <a:endParaRPr lang="en-US" sz="32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32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3200" b="1" dirty="0"/>
              <a:t>acquire suitable facilities and acquire/allocate resources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32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3200" b="1" dirty="0"/>
              <a:t>manage a budget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32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3200" b="1" dirty="0"/>
              <a:t>attract and manage talent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32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3200" b="1" dirty="0"/>
              <a:t>manage external relationships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3200" b="1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3200" b="1" dirty="0"/>
              <a:t>remain focused on the mission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3200" b="1" dirty="0"/>
          </a:p>
          <a:p>
            <a:pPr marL="457200" marR="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ct val="100000"/>
              <a:buFont typeface="Roboto"/>
              <a:buChar char="●"/>
            </a:pPr>
            <a:endParaRPr lang="en-US" sz="2400" dirty="0">
              <a:solidFill>
                <a:srgbClr val="00206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37453307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 txBox="1"/>
          <p:nvPr/>
        </p:nvSpPr>
        <p:spPr>
          <a:xfrm>
            <a:off x="0" y="0"/>
            <a:ext cx="11398499" cy="1021800"/>
          </a:xfrm>
          <a:prstGeom prst="rect">
            <a:avLst/>
          </a:prstGeom>
          <a:solidFill>
            <a:srgbClr val="2A8355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US" sz="4000" b="0" i="0" u="none" strike="noStrike" cap="none" dirty="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And Remember These Guiding Principles</a:t>
            </a:r>
            <a:endParaRPr sz="4000" b="0" i="0" u="none" strike="noStrike" cap="none" dirty="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14" name="Shape 214"/>
          <p:cNvSpPr txBox="1"/>
          <p:nvPr/>
        </p:nvSpPr>
        <p:spPr>
          <a:xfrm>
            <a:off x="282387" y="1788458"/>
            <a:ext cx="3617400" cy="4819076"/>
          </a:xfrm>
          <a:prstGeom prst="rect">
            <a:avLst/>
          </a:prstGeom>
          <a:solidFill>
            <a:srgbClr val="A5A5A5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85750" indent="-285750">
              <a:lnSpc>
                <a:spcPct val="125000"/>
              </a:lnSpc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sz="3200" dirty="0"/>
              <a:t>You are developing a </a:t>
            </a:r>
            <a:r>
              <a:rPr lang="en-US" sz="3200" b="1" dirty="0"/>
              <a:t>public </a:t>
            </a:r>
            <a:r>
              <a:rPr lang="en-US" sz="3200" dirty="0"/>
              <a:t>school-protect the rights of students and parents to equal access and treatment.</a:t>
            </a:r>
          </a:p>
          <a:p>
            <a:pPr marL="285750" marR="0" lvl="0" indent="-28575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endParaRPr sz="3200" b="0" i="0" u="none" strike="noStrike" cap="none" dirty="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285750" marR="0" lvl="0" indent="-285750" algn="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endParaRPr sz="3200" b="0" i="0" u="none" strike="noStrike" cap="none" dirty="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4000" b="0" i="0" u="none" strike="noStrike" cap="none" dirty="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4000" b="0" i="0" u="none" strike="noStrike" cap="none" dirty="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4000" b="0" i="0" u="none" strike="noStrike" cap="none" dirty="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4000" b="0" i="0" u="none" strike="noStrike" cap="none" dirty="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4000" b="0" i="0" u="none" strike="noStrike" cap="none" dirty="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15" name="Shape 215"/>
          <p:cNvSpPr txBox="1"/>
          <p:nvPr/>
        </p:nvSpPr>
        <p:spPr>
          <a:xfrm>
            <a:off x="4294094" y="1788457"/>
            <a:ext cx="3617400" cy="4819077"/>
          </a:xfrm>
          <a:prstGeom prst="rect">
            <a:avLst/>
          </a:prstGeom>
          <a:solidFill>
            <a:srgbClr val="A5A5A5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Focus on providing a </a:t>
            </a:r>
            <a:r>
              <a:rPr lang="en-US" sz="3200" b="1" dirty="0"/>
              <a:t>high quality </a:t>
            </a:r>
            <a:r>
              <a:rPr lang="en-US" sz="3200" dirty="0"/>
              <a:t>educational option for </a:t>
            </a:r>
            <a:r>
              <a:rPr lang="en-US" sz="3200" b="1" dirty="0"/>
              <a:t>all </a:t>
            </a:r>
            <a:r>
              <a:rPr lang="en-US" sz="3200" dirty="0"/>
              <a:t>students.</a:t>
            </a:r>
          </a:p>
        </p:txBody>
      </p:sp>
      <p:sp>
        <p:nvSpPr>
          <p:cNvPr id="216" name="Shape 216"/>
          <p:cNvSpPr txBox="1"/>
          <p:nvPr/>
        </p:nvSpPr>
        <p:spPr>
          <a:xfrm>
            <a:off x="8305800" y="1788458"/>
            <a:ext cx="3617400" cy="4819076"/>
          </a:xfrm>
          <a:prstGeom prst="rect">
            <a:avLst/>
          </a:prstGeom>
          <a:solidFill>
            <a:srgbClr val="A5A5A5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Be responsible stewards of </a:t>
            </a:r>
            <a:r>
              <a:rPr lang="en-US" sz="3200" b="1" dirty="0"/>
              <a:t>public</a:t>
            </a:r>
            <a:r>
              <a:rPr lang="en-US" sz="3200" dirty="0"/>
              <a:t> funding-</a:t>
            </a:r>
          </a:p>
          <a:p>
            <a:r>
              <a:rPr lang="en-US" sz="3200" dirty="0"/>
              <a:t>     you will be given</a:t>
            </a:r>
          </a:p>
          <a:p>
            <a:r>
              <a:rPr lang="en-US" sz="3200" dirty="0"/>
              <a:t>     </a:t>
            </a:r>
            <a:r>
              <a:rPr lang="en-US" sz="3200" b="1" i="1" dirty="0"/>
              <a:t>public</a:t>
            </a:r>
            <a:r>
              <a:rPr lang="en-US" sz="3200" dirty="0"/>
              <a:t> dollars to</a:t>
            </a:r>
          </a:p>
          <a:p>
            <a:r>
              <a:rPr lang="en-US" sz="3200" dirty="0"/>
              <a:t>     educate the</a:t>
            </a:r>
          </a:p>
          <a:p>
            <a:r>
              <a:rPr lang="en-US" sz="3200" dirty="0"/>
              <a:t>     children of South</a:t>
            </a:r>
          </a:p>
          <a:p>
            <a:r>
              <a:rPr lang="en-US" sz="3200" dirty="0"/>
              <a:t>     Carolina.</a:t>
            </a:r>
          </a:p>
        </p:txBody>
      </p:sp>
      <p:sp>
        <p:nvSpPr>
          <p:cNvPr id="217" name="Shape 217"/>
          <p:cNvSpPr txBox="1"/>
          <p:nvPr/>
        </p:nvSpPr>
        <p:spPr>
          <a:xfrm>
            <a:off x="282387" y="1269898"/>
            <a:ext cx="3617400" cy="51864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Roboto"/>
              <a:buNone/>
            </a:pPr>
            <a:r>
              <a:rPr lang="en-US" sz="3200" b="0" i="0" u="none" strike="noStrike" cap="none" dirty="0">
                <a:solidFill>
                  <a:schemeClr val="lt1"/>
                </a:solidFill>
                <a:ea typeface="Roboto"/>
                <a:cs typeface="Roboto"/>
                <a:sym typeface="Roboto"/>
              </a:rPr>
              <a:t>Access &amp; Equity</a:t>
            </a:r>
          </a:p>
        </p:txBody>
      </p:sp>
      <p:sp>
        <p:nvSpPr>
          <p:cNvPr id="219" name="Shape 219"/>
          <p:cNvSpPr txBox="1"/>
          <p:nvPr/>
        </p:nvSpPr>
        <p:spPr>
          <a:xfrm>
            <a:off x="8305800" y="1269897"/>
            <a:ext cx="3617400" cy="51864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Roboto"/>
              <a:buNone/>
            </a:pPr>
            <a:r>
              <a:rPr lang="en-US" sz="3200" b="0" i="0" u="none" strike="noStrike" cap="none" dirty="0">
                <a:solidFill>
                  <a:schemeClr val="lt1"/>
                </a:solidFill>
                <a:ea typeface="Roboto"/>
                <a:cs typeface="Roboto"/>
                <a:sym typeface="Roboto"/>
              </a:rPr>
              <a:t>Stewardship</a:t>
            </a:r>
          </a:p>
        </p:txBody>
      </p:sp>
      <p:pic>
        <p:nvPicPr>
          <p:cNvPr id="220" name="Shape 22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055139" y="0"/>
            <a:ext cx="1230899" cy="1269899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Shape 218"/>
          <p:cNvSpPr txBox="1"/>
          <p:nvPr/>
        </p:nvSpPr>
        <p:spPr>
          <a:xfrm>
            <a:off x="4294094" y="1271918"/>
            <a:ext cx="3617400" cy="51653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algn="ctr"/>
            <a:r>
              <a:rPr lang="en-US" sz="2000" dirty="0"/>
              <a:t>. </a:t>
            </a:r>
            <a:r>
              <a:rPr lang="en-US" sz="3200" dirty="0">
                <a:solidFill>
                  <a:schemeClr val="bg1"/>
                </a:solidFill>
              </a:rPr>
              <a:t>High Quality</a:t>
            </a:r>
          </a:p>
        </p:txBody>
      </p:sp>
    </p:spTree>
    <p:extLst>
      <p:ext uri="{BB962C8B-B14F-4D97-AF65-F5344CB8AC3E}">
        <p14:creationId xmlns:p14="http://schemas.microsoft.com/office/powerpoint/2010/main" val="14380894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2283</TotalTime>
  <Words>348</Words>
  <Application>Microsoft Office PowerPoint</Application>
  <PresentationFormat>Widescreen</PresentationFormat>
  <Paragraphs>80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Raleway</vt:lpstr>
      <vt:lpstr>Roboto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Rykard</dc:creator>
  <cp:lastModifiedBy>Cooper-Reed, Dana</cp:lastModifiedBy>
  <cp:revision>10</cp:revision>
  <cp:lastPrinted>2016-11-02T15:14:18Z</cp:lastPrinted>
  <dcterms:created xsi:type="dcterms:W3CDTF">2016-09-07T23:36:28Z</dcterms:created>
  <dcterms:modified xsi:type="dcterms:W3CDTF">2016-11-09T13:51:06Z</dcterms:modified>
</cp:coreProperties>
</file>