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18"/>
  </p:notesMasterIdLst>
  <p:sldIdLst>
    <p:sldId id="258" r:id="rId2"/>
    <p:sldId id="270" r:id="rId3"/>
    <p:sldId id="271" r:id="rId4"/>
    <p:sldId id="264" r:id="rId5"/>
    <p:sldId id="262" r:id="rId6"/>
    <p:sldId id="272" r:id="rId7"/>
    <p:sldId id="261" r:id="rId8"/>
    <p:sldId id="277" r:id="rId9"/>
    <p:sldId id="273" r:id="rId10"/>
    <p:sldId id="274" r:id="rId11"/>
    <p:sldId id="275" r:id="rId12"/>
    <p:sldId id="276" r:id="rId13"/>
    <p:sldId id="278" r:id="rId14"/>
    <p:sldId id="279" r:id="rId15"/>
    <p:sldId id="280" r:id="rId16"/>
    <p:sldId id="281"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A1228"/>
    <a:srgbClr val="0A4C70"/>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74887" autoAdjust="0"/>
  </p:normalViewPr>
  <p:slideViewPr>
    <p:cSldViewPr snapToGrid="0" snapToObjects="1">
      <p:cViewPr varScale="1">
        <p:scale>
          <a:sx n="84" d="100"/>
          <a:sy n="84" d="100"/>
        </p:scale>
        <p:origin x="1424" y="176"/>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52" d="100"/>
          <a:sy n="52" d="100"/>
        </p:scale>
        <p:origin x="2040" y="67"/>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FA884C-248B-461C-A3F6-846253D46BC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29DB7D7-F79F-4ECB-9870-BA79E3CF995D}">
      <dgm:prSet phldrT="[Text]"/>
      <dgm:spPr/>
      <dgm:t>
        <a:bodyPr/>
        <a:lstStyle/>
        <a:p>
          <a:r>
            <a:rPr lang="en-US" dirty="0">
              <a:solidFill>
                <a:schemeClr val="tx1"/>
              </a:solidFill>
            </a:rPr>
            <a:t>Part 1:</a:t>
          </a:r>
        </a:p>
        <a:p>
          <a:r>
            <a:rPr lang="en-US" dirty="0">
              <a:solidFill>
                <a:schemeClr val="tx1"/>
              </a:solidFill>
            </a:rPr>
            <a:t>Supplemental Information</a:t>
          </a:r>
        </a:p>
      </dgm:t>
    </dgm:pt>
    <dgm:pt modelId="{4974ABE4-B492-41DF-819F-6A987285969C}" type="parTrans" cxnId="{6294681A-BBEB-4E2D-8915-9DCECAE9A957}">
      <dgm:prSet/>
      <dgm:spPr/>
      <dgm:t>
        <a:bodyPr/>
        <a:lstStyle/>
        <a:p>
          <a:endParaRPr lang="en-US"/>
        </a:p>
      </dgm:t>
    </dgm:pt>
    <dgm:pt modelId="{93C90111-3B8F-44A7-8EF2-590091AABCB6}" type="sibTrans" cxnId="{6294681A-BBEB-4E2D-8915-9DCECAE9A957}">
      <dgm:prSet/>
      <dgm:spPr/>
      <dgm:t>
        <a:bodyPr/>
        <a:lstStyle/>
        <a:p>
          <a:endParaRPr lang="en-US"/>
        </a:p>
      </dgm:t>
    </dgm:pt>
    <dgm:pt modelId="{ACEDB83A-CB39-41CA-B048-D0B35B9E7379}">
      <dgm:prSet phldrT="[Text]"/>
      <dgm:spPr/>
      <dgm:t>
        <a:bodyPr/>
        <a:lstStyle/>
        <a:p>
          <a:r>
            <a:rPr lang="en-US" dirty="0">
              <a:solidFill>
                <a:schemeClr val="tx1"/>
              </a:solidFill>
            </a:rPr>
            <a:t>Part 2:</a:t>
          </a:r>
        </a:p>
        <a:p>
          <a:r>
            <a:rPr lang="en-US" dirty="0">
              <a:solidFill>
                <a:schemeClr val="tx1"/>
              </a:solidFill>
            </a:rPr>
            <a:t>Supplemental Data and Narrative</a:t>
          </a:r>
        </a:p>
      </dgm:t>
    </dgm:pt>
    <dgm:pt modelId="{332A58E9-42D7-47A4-A2E6-80C141E75FC8}" type="parTrans" cxnId="{262BBE72-0144-4B20-8F9C-836A044678C5}">
      <dgm:prSet/>
      <dgm:spPr/>
      <dgm:t>
        <a:bodyPr/>
        <a:lstStyle/>
        <a:p>
          <a:endParaRPr lang="en-US"/>
        </a:p>
      </dgm:t>
    </dgm:pt>
    <dgm:pt modelId="{A07BC8F0-4018-4B8C-97C5-913E8E53622F}" type="sibTrans" cxnId="{262BBE72-0144-4B20-8F9C-836A044678C5}">
      <dgm:prSet/>
      <dgm:spPr/>
      <dgm:t>
        <a:bodyPr/>
        <a:lstStyle/>
        <a:p>
          <a:endParaRPr lang="en-US"/>
        </a:p>
      </dgm:t>
    </dgm:pt>
    <dgm:pt modelId="{9A3EE76B-859C-4F32-8BF5-D1C313E58AAF}" type="pres">
      <dgm:prSet presAssocID="{B4FA884C-248B-461C-A3F6-846253D46BCF}" presName="diagram" presStyleCnt="0">
        <dgm:presLayoutVars>
          <dgm:dir/>
          <dgm:resizeHandles val="exact"/>
        </dgm:presLayoutVars>
      </dgm:prSet>
      <dgm:spPr/>
      <dgm:t>
        <a:bodyPr/>
        <a:lstStyle/>
        <a:p>
          <a:endParaRPr lang="en-US"/>
        </a:p>
      </dgm:t>
    </dgm:pt>
    <dgm:pt modelId="{ED6A883C-8222-47F8-AA52-8F8E463379E4}" type="pres">
      <dgm:prSet presAssocID="{929DB7D7-F79F-4ECB-9870-BA79E3CF995D}" presName="node" presStyleLbl="node1" presStyleIdx="0" presStyleCnt="2">
        <dgm:presLayoutVars>
          <dgm:bulletEnabled val="1"/>
        </dgm:presLayoutVars>
      </dgm:prSet>
      <dgm:spPr/>
      <dgm:t>
        <a:bodyPr/>
        <a:lstStyle/>
        <a:p>
          <a:endParaRPr lang="en-US"/>
        </a:p>
      </dgm:t>
    </dgm:pt>
    <dgm:pt modelId="{908452CD-7F38-4ABA-A284-53086360FC89}" type="pres">
      <dgm:prSet presAssocID="{93C90111-3B8F-44A7-8EF2-590091AABCB6}" presName="sibTrans" presStyleCnt="0"/>
      <dgm:spPr/>
    </dgm:pt>
    <dgm:pt modelId="{240860EC-7A1F-42E6-8E3A-0072FE68A373}" type="pres">
      <dgm:prSet presAssocID="{ACEDB83A-CB39-41CA-B048-D0B35B9E7379}" presName="node" presStyleLbl="node1" presStyleIdx="1" presStyleCnt="2">
        <dgm:presLayoutVars>
          <dgm:bulletEnabled val="1"/>
        </dgm:presLayoutVars>
      </dgm:prSet>
      <dgm:spPr/>
      <dgm:t>
        <a:bodyPr/>
        <a:lstStyle/>
        <a:p>
          <a:endParaRPr lang="en-US"/>
        </a:p>
      </dgm:t>
    </dgm:pt>
  </dgm:ptLst>
  <dgm:cxnLst>
    <dgm:cxn modelId="{4E0E91C5-87F1-41C6-A65A-8257D7E79022}" type="presOf" srcId="{ACEDB83A-CB39-41CA-B048-D0B35B9E7379}" destId="{240860EC-7A1F-42E6-8E3A-0072FE68A373}" srcOrd="0" destOrd="0" presId="urn:microsoft.com/office/officeart/2005/8/layout/default"/>
    <dgm:cxn modelId="{CDFCF179-76E6-4BA9-8ECE-CE3CD5BF553E}" type="presOf" srcId="{929DB7D7-F79F-4ECB-9870-BA79E3CF995D}" destId="{ED6A883C-8222-47F8-AA52-8F8E463379E4}" srcOrd="0" destOrd="0" presId="urn:microsoft.com/office/officeart/2005/8/layout/default"/>
    <dgm:cxn modelId="{6294681A-BBEB-4E2D-8915-9DCECAE9A957}" srcId="{B4FA884C-248B-461C-A3F6-846253D46BCF}" destId="{929DB7D7-F79F-4ECB-9870-BA79E3CF995D}" srcOrd="0" destOrd="0" parTransId="{4974ABE4-B492-41DF-819F-6A987285969C}" sibTransId="{93C90111-3B8F-44A7-8EF2-590091AABCB6}"/>
    <dgm:cxn modelId="{28A63497-04A8-4D53-860B-3AA3940791CB}" type="presOf" srcId="{B4FA884C-248B-461C-A3F6-846253D46BCF}" destId="{9A3EE76B-859C-4F32-8BF5-D1C313E58AAF}" srcOrd="0" destOrd="0" presId="urn:microsoft.com/office/officeart/2005/8/layout/default"/>
    <dgm:cxn modelId="{262BBE72-0144-4B20-8F9C-836A044678C5}" srcId="{B4FA884C-248B-461C-A3F6-846253D46BCF}" destId="{ACEDB83A-CB39-41CA-B048-D0B35B9E7379}" srcOrd="1" destOrd="0" parTransId="{332A58E9-42D7-47A4-A2E6-80C141E75FC8}" sibTransId="{A07BC8F0-4018-4B8C-97C5-913E8E53622F}"/>
    <dgm:cxn modelId="{649063DF-E68A-486A-A891-EF0C4E76689B}" type="presParOf" srcId="{9A3EE76B-859C-4F32-8BF5-D1C313E58AAF}" destId="{ED6A883C-8222-47F8-AA52-8F8E463379E4}" srcOrd="0" destOrd="0" presId="urn:microsoft.com/office/officeart/2005/8/layout/default"/>
    <dgm:cxn modelId="{C84C57AF-EE94-4C36-9497-502FB83FAE84}" type="presParOf" srcId="{9A3EE76B-859C-4F32-8BF5-D1C313E58AAF}" destId="{908452CD-7F38-4ABA-A284-53086360FC89}" srcOrd="1" destOrd="0" presId="urn:microsoft.com/office/officeart/2005/8/layout/default"/>
    <dgm:cxn modelId="{8B6F5E74-E6F2-4B03-8F9E-B0DDAE13829D}" type="presParOf" srcId="{9A3EE76B-859C-4F32-8BF5-D1C313E58AAF}" destId="{240860EC-7A1F-42E6-8E3A-0072FE68A373}"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6A883C-8222-47F8-AA52-8F8E463379E4}">
      <dsp:nvSpPr>
        <dsp:cNvPr id="0" name=""/>
        <dsp:cNvSpPr/>
      </dsp:nvSpPr>
      <dsp:spPr>
        <a:xfrm>
          <a:off x="1485304" y="496"/>
          <a:ext cx="3125390" cy="18752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a:solidFill>
                <a:schemeClr val="tx1"/>
              </a:solidFill>
            </a:rPr>
            <a:t>Part 1:</a:t>
          </a:r>
        </a:p>
        <a:p>
          <a:pPr lvl="0" algn="ctr" defTabSz="1289050">
            <a:lnSpc>
              <a:spcPct val="90000"/>
            </a:lnSpc>
            <a:spcBef>
              <a:spcPct val="0"/>
            </a:spcBef>
            <a:spcAft>
              <a:spcPct val="35000"/>
            </a:spcAft>
          </a:pPr>
          <a:r>
            <a:rPr lang="en-US" sz="2900" kern="1200" dirty="0">
              <a:solidFill>
                <a:schemeClr val="tx1"/>
              </a:solidFill>
            </a:rPr>
            <a:t>Supplemental Information</a:t>
          </a:r>
        </a:p>
      </dsp:txBody>
      <dsp:txXfrm>
        <a:off x="1485304" y="496"/>
        <a:ext cx="3125390" cy="1875234"/>
      </dsp:txXfrm>
    </dsp:sp>
    <dsp:sp modelId="{240860EC-7A1F-42E6-8E3A-0072FE68A373}">
      <dsp:nvSpPr>
        <dsp:cNvPr id="0" name=""/>
        <dsp:cNvSpPr/>
      </dsp:nvSpPr>
      <dsp:spPr>
        <a:xfrm>
          <a:off x="1485304" y="2188269"/>
          <a:ext cx="3125390" cy="18752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a:solidFill>
                <a:schemeClr val="tx1"/>
              </a:solidFill>
            </a:rPr>
            <a:t>Part 2:</a:t>
          </a:r>
        </a:p>
        <a:p>
          <a:pPr lvl="0" algn="ctr" defTabSz="1289050">
            <a:lnSpc>
              <a:spcPct val="90000"/>
            </a:lnSpc>
            <a:spcBef>
              <a:spcPct val="0"/>
            </a:spcBef>
            <a:spcAft>
              <a:spcPct val="35000"/>
            </a:spcAft>
          </a:pPr>
          <a:r>
            <a:rPr lang="en-US" sz="2900" kern="1200" dirty="0">
              <a:solidFill>
                <a:schemeClr val="tx1"/>
              </a:solidFill>
            </a:rPr>
            <a:t>Supplemental Data and Narrative</a:t>
          </a:r>
        </a:p>
      </dsp:txBody>
      <dsp:txXfrm>
        <a:off x="1485304" y="2188269"/>
        <a:ext cx="3125390" cy="187523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9C8A19-7A8A-4F35-83E2-60C1510E2BDF}" type="datetimeFigureOut">
              <a:rPr lang="en-US" smtClean="0"/>
              <a:t>11/9/16</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21C552-AEE6-4B38-8A85-05F1121359F6}" type="slidenum">
              <a:rPr lang="en-US" smtClean="0"/>
              <a:t>‹#›</a:t>
            </a:fld>
            <a:endParaRPr lang="en-US" dirty="0"/>
          </a:p>
        </p:txBody>
      </p:sp>
    </p:spTree>
    <p:extLst>
      <p:ext uri="{BB962C8B-B14F-4D97-AF65-F5344CB8AC3E}">
        <p14:creationId xmlns:p14="http://schemas.microsoft.com/office/powerpoint/2010/main" val="3822929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I’ll be providing an overview of a new component of the Charter</a:t>
            </a:r>
            <a:r>
              <a:rPr lang="en-US" baseline="0" dirty="0" smtClean="0"/>
              <a:t> District’s 2017 application, which is called the 2017 SCPCSD Addendum. This was created in collaboration with NACSA, the </a:t>
            </a:r>
            <a:r>
              <a:rPr lang="en-US" baseline="0" dirty="0" smtClean="0"/>
              <a:t>Charter </a:t>
            </a:r>
            <a:r>
              <a:rPr lang="en-US" baseline="0" dirty="0" smtClean="0"/>
              <a:t>District, and approved by the </a:t>
            </a:r>
            <a:r>
              <a:rPr lang="en-US" baseline="0" dirty="0" smtClean="0"/>
              <a:t>Department.</a:t>
            </a:r>
            <a:endParaRPr lang="en-US" dirty="0"/>
          </a:p>
        </p:txBody>
      </p:sp>
      <p:sp>
        <p:nvSpPr>
          <p:cNvPr id="4" name="Slide Number Placeholder 3"/>
          <p:cNvSpPr>
            <a:spLocks noGrp="1"/>
          </p:cNvSpPr>
          <p:nvPr>
            <p:ph type="sldNum" sz="quarter" idx="10"/>
          </p:nvPr>
        </p:nvSpPr>
        <p:spPr/>
        <p:txBody>
          <a:bodyPr/>
          <a:lstStyle/>
          <a:p>
            <a:fld id="{6721C552-AEE6-4B38-8A85-05F1121359F6}" type="slidenum">
              <a:rPr lang="en-US" smtClean="0"/>
              <a:t>1</a:t>
            </a:fld>
            <a:endParaRPr lang="en-US" dirty="0"/>
          </a:p>
        </p:txBody>
      </p:sp>
    </p:spTree>
    <p:extLst>
      <p:ext uri="{BB962C8B-B14F-4D97-AF65-F5344CB8AC3E}">
        <p14:creationId xmlns:p14="http://schemas.microsoft.com/office/powerpoint/2010/main" val="20949470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section addresses the daily schedule</a:t>
            </a:r>
            <a:r>
              <a:rPr lang="en-US" baseline="0" dirty="0" smtClean="0"/>
              <a:t> and school calendar on a broader basis, broader than just special education and EL students</a:t>
            </a:r>
            <a:r>
              <a:rPr lang="en-US" baseline="0" dirty="0" smtClean="0"/>
              <a:t>. This daily schedule and calendar will be submitted with the department’s application.</a:t>
            </a:r>
            <a:endParaRPr lang="en-US" baseline="0" dirty="0" smtClean="0"/>
          </a:p>
          <a:p>
            <a:endParaRPr lang="en-US" baseline="0" dirty="0" smtClean="0"/>
          </a:p>
          <a:p>
            <a:r>
              <a:rPr lang="en-US" baseline="0" dirty="0" smtClean="0"/>
              <a:t>The question asks applicants to think deeper about how they have constructed the daily schedule and calendar and how those two tools will specifically lead to success of the instructional and educational program. </a:t>
            </a:r>
          </a:p>
          <a:p>
            <a:endParaRPr lang="en-US" baseline="0" dirty="0" smtClean="0"/>
          </a:p>
          <a:p>
            <a:r>
              <a:rPr lang="en-US" baseline="0" dirty="0" smtClean="0"/>
              <a:t>The heart of what the Charter District wants to see, in terms of criteria, is that the schedule and calendar:</a:t>
            </a:r>
          </a:p>
          <a:p>
            <a:endParaRPr lang="en-US" baseline="0" dirty="0" smtClean="0"/>
          </a:p>
          <a:p>
            <a:pPr marL="228600" indent="-228600">
              <a:buAutoNum type="arabicPeriod"/>
            </a:pPr>
            <a:r>
              <a:rPr lang="en-US" baseline="0" dirty="0" smtClean="0"/>
              <a:t>Helps establish the school culture</a:t>
            </a:r>
          </a:p>
          <a:p>
            <a:pPr marL="228600" indent="-228600">
              <a:buAutoNum type="arabicPeriod"/>
            </a:pPr>
            <a:r>
              <a:rPr lang="en-US" baseline="0" dirty="0" smtClean="0"/>
              <a:t>Thoughtfulness in addressing particular demands of the education program (i.e. if school is focused on dual-language immersion, for example, has the school thought through how to ensure time for </a:t>
            </a:r>
            <a:r>
              <a:rPr lang="en-US" baseline="0" dirty="0" smtClean="0"/>
              <a:t>20</a:t>
            </a:r>
            <a:r>
              <a:rPr lang="en-US" baseline="0" dirty="0" smtClean="0"/>
              <a:t>% </a:t>
            </a:r>
            <a:r>
              <a:rPr lang="en-US" baseline="0" dirty="0" smtClean="0"/>
              <a:t>English </a:t>
            </a:r>
            <a:r>
              <a:rPr lang="en-US" baseline="0" dirty="0" smtClean="0"/>
              <a:t>instruction and </a:t>
            </a:r>
            <a:r>
              <a:rPr lang="en-US" baseline="0" dirty="0" smtClean="0"/>
              <a:t>80</a:t>
            </a:r>
            <a:r>
              <a:rPr lang="en-US" baseline="0" dirty="0" smtClean="0"/>
              <a:t>% </a:t>
            </a:r>
            <a:r>
              <a:rPr lang="en-US" baseline="0" dirty="0" smtClean="0"/>
              <a:t>Spanish </a:t>
            </a:r>
            <a:r>
              <a:rPr lang="en-US" baseline="0" dirty="0" smtClean="0"/>
              <a:t>instruction)</a:t>
            </a:r>
          </a:p>
          <a:p>
            <a:pPr marL="228600" indent="-228600">
              <a:buAutoNum type="arabicPeriod"/>
            </a:pPr>
            <a:r>
              <a:rPr lang="en-US" baseline="0" dirty="0" smtClean="0"/>
              <a:t>Prepared for specific demands of the instruction methods (i.e. ensuring dual-language teachers are </a:t>
            </a:r>
            <a:r>
              <a:rPr lang="en-US" baseline="0" dirty="0" smtClean="0"/>
              <a:t>have enough planning time, certified </a:t>
            </a:r>
            <a:r>
              <a:rPr lang="en-US" baseline="0" dirty="0" smtClean="0"/>
              <a:t>in both </a:t>
            </a:r>
            <a:r>
              <a:rPr lang="en-US" baseline="0" dirty="0" smtClean="0"/>
              <a:t>Spanish </a:t>
            </a:r>
            <a:r>
              <a:rPr lang="en-US" baseline="0" dirty="0" smtClean="0"/>
              <a:t>and </a:t>
            </a:r>
            <a:r>
              <a:rPr lang="en-US" baseline="0" dirty="0" smtClean="0"/>
              <a:t>English </a:t>
            </a:r>
            <a:r>
              <a:rPr lang="en-US" baseline="0" dirty="0" smtClean="0"/>
              <a:t>languages and are proficient in language and subject of instruction)</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6721C552-AEE6-4B38-8A85-05F1121359F6}" type="slidenum">
              <a:rPr lang="en-US" smtClean="0"/>
              <a:t>10</a:t>
            </a:fld>
            <a:endParaRPr lang="en-US" dirty="0"/>
          </a:p>
        </p:txBody>
      </p:sp>
    </p:spTree>
    <p:extLst>
      <p:ext uri="{BB962C8B-B14F-4D97-AF65-F5344CB8AC3E}">
        <p14:creationId xmlns:p14="http://schemas.microsoft.com/office/powerpoint/2010/main" val="1871562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Apologies for the small text here – </a:t>
            </a:r>
            <a:r>
              <a:rPr lang="en-US" baseline="0" dirty="0" smtClean="0"/>
              <a:t> this is a really important section that speaks to the capacity of individuals</a:t>
            </a:r>
            <a:r>
              <a:rPr lang="en-US" baseline="0" dirty="0" smtClean="0"/>
              <a:t>. Really highlights the individuals.</a:t>
            </a:r>
            <a:endParaRPr lang="en-US" baseline="0" dirty="0" smtClean="0"/>
          </a:p>
          <a:p>
            <a:endParaRPr lang="en-US" baseline="0" dirty="0" smtClean="0"/>
          </a:p>
          <a:p>
            <a:r>
              <a:rPr lang="en-US" baseline="0" dirty="0" smtClean="0"/>
              <a:t>Here the Charter District is not just asking for a reiteration of skills, but an explanation of WHY individuals are qualified to govern or manage the school in order to demonstrate capacity.</a:t>
            </a:r>
          </a:p>
          <a:p>
            <a:endParaRPr lang="en-US" baseline="0" dirty="0" smtClean="0"/>
          </a:p>
          <a:p>
            <a:r>
              <a:rPr lang="en-US" baseline="0" dirty="0" smtClean="0"/>
              <a:t>These questions cover both the GOVERNING BOARD well as the SCHOOL LEADER and asks how </a:t>
            </a:r>
            <a:r>
              <a:rPr lang="en-US" baseline="0" dirty="0" smtClean="0"/>
              <a:t>each has </a:t>
            </a:r>
            <a:r>
              <a:rPr lang="en-US" baseline="0" dirty="0" smtClean="0"/>
              <a:t>the capacity to establish a viable school.</a:t>
            </a:r>
          </a:p>
          <a:p>
            <a:endParaRPr lang="en-US" baseline="0" dirty="0" smtClean="0"/>
          </a:p>
          <a:p>
            <a:r>
              <a:rPr lang="en-US" baseline="0" dirty="0" smtClean="0"/>
              <a:t>Applicant are asked to talk about: </a:t>
            </a:r>
          </a:p>
          <a:p>
            <a:pPr marL="171450" indent="-171450">
              <a:buFont typeface="Arial" charset="0"/>
              <a:buChar char="•"/>
            </a:pPr>
            <a:r>
              <a:rPr lang="en-US" baseline="0" dirty="0" smtClean="0"/>
              <a:t>The composition of the governing board</a:t>
            </a:r>
          </a:p>
          <a:p>
            <a:pPr marL="171450" indent="-171450">
              <a:buFont typeface="Arial" charset="0"/>
              <a:buChar char="•"/>
            </a:pPr>
            <a:r>
              <a:rPr lang="en-US" baseline="0" dirty="0" smtClean="0"/>
              <a:t>How they will develop the board</a:t>
            </a:r>
          </a:p>
          <a:p>
            <a:pPr marL="171450" indent="-171450">
              <a:buFont typeface="Arial" charset="0"/>
              <a:buChar char="•"/>
            </a:pPr>
            <a:r>
              <a:rPr lang="en-US" baseline="0" dirty="0" smtClean="0"/>
              <a:t>If a leader is identified – how that individual, specifically, will be successful</a:t>
            </a:r>
          </a:p>
          <a:p>
            <a:pPr marL="171450" indent="-171450">
              <a:buFont typeface="Arial" charset="0"/>
              <a:buChar char="•"/>
            </a:pPr>
            <a:r>
              <a:rPr lang="en-US" baseline="0" dirty="0" smtClean="0"/>
              <a:t>If leader has not been identified – how that individual will be recruited.</a:t>
            </a:r>
          </a:p>
          <a:p>
            <a:endParaRPr lang="en-US" baseline="0" dirty="0" smtClean="0"/>
          </a:p>
          <a:p>
            <a:r>
              <a:rPr lang="en-US" baseline="0" dirty="0" smtClean="0"/>
              <a:t>For the criteria, the Charter District wants to see:</a:t>
            </a:r>
          </a:p>
          <a:p>
            <a:pPr marL="171450" indent="-171450">
              <a:buFont typeface="Arial" charset="0"/>
              <a:buChar char="•"/>
            </a:pPr>
            <a:r>
              <a:rPr lang="en-US" baseline="0" dirty="0" smtClean="0"/>
              <a:t>A solid understanding of school governance and how the applicant views the capacity of its own board.</a:t>
            </a:r>
          </a:p>
          <a:p>
            <a:pPr marL="171450" indent="-171450">
              <a:buFont typeface="Arial" charset="0"/>
              <a:buChar char="•"/>
            </a:pPr>
            <a:r>
              <a:rPr lang="en-US" baseline="0" dirty="0" smtClean="0"/>
              <a:t>Plan for the composition of that board</a:t>
            </a:r>
          </a:p>
          <a:p>
            <a:pPr marL="171450" indent="-171450">
              <a:buFont typeface="Arial" charset="0"/>
              <a:buChar char="•"/>
            </a:pPr>
            <a:r>
              <a:rPr lang="en-US" baseline="0" dirty="0" smtClean="0"/>
              <a:t>An understanding of school leadership, GENERALLY, and the SPECIFIC school leader qualities it needs for the school to be successful</a:t>
            </a:r>
          </a:p>
          <a:p>
            <a:pPr marL="171450" indent="-171450">
              <a:buFont typeface="Arial" charset="0"/>
              <a:buChar char="•"/>
            </a:pPr>
            <a:r>
              <a:rPr lang="en-US" baseline="0" dirty="0" smtClean="0"/>
              <a:t>A solid plan for recruiting that desired school leader.</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721C552-AEE6-4B38-8A85-05F1121359F6}" type="slidenum">
              <a:rPr lang="en-US" smtClean="0"/>
              <a:t>11</a:t>
            </a:fld>
            <a:endParaRPr lang="en-US" dirty="0"/>
          </a:p>
        </p:txBody>
      </p:sp>
    </p:spTree>
    <p:extLst>
      <p:ext uri="{BB962C8B-B14F-4D97-AF65-F5344CB8AC3E}">
        <p14:creationId xmlns:p14="http://schemas.microsoft.com/office/powerpoint/2010/main" val="3778480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Charter</a:t>
            </a:r>
            <a:r>
              <a:rPr lang="en-US" baseline="0" dirty="0" smtClean="0"/>
              <a:t> District views this as CRITICAL area of the application where robust detail is needed. </a:t>
            </a:r>
            <a:r>
              <a:rPr lang="en-US" dirty="0" smtClean="0"/>
              <a:t>A sound</a:t>
            </a:r>
            <a:r>
              <a:rPr lang="en-US" baseline="0" dirty="0" smtClean="0"/>
              <a:t> and viable budget is a leading indicator of a successful charter school application and therefore a successful charter school. </a:t>
            </a:r>
          </a:p>
          <a:p>
            <a:endParaRPr lang="en-US" baseline="0" dirty="0" smtClean="0"/>
          </a:p>
          <a:p>
            <a:r>
              <a:rPr lang="en-US" baseline="0" dirty="0" smtClean="0"/>
              <a:t>You will all be providing a 5 year and 10 year budget.</a:t>
            </a:r>
          </a:p>
          <a:p>
            <a:endParaRPr lang="en-US" baseline="0" dirty="0" smtClean="0"/>
          </a:p>
          <a:p>
            <a:r>
              <a:rPr lang="en-US" baseline="0" dirty="0" smtClean="0"/>
              <a:t>Applicants are asked to dig deep into their underlying budget </a:t>
            </a:r>
            <a:r>
              <a:rPr lang="en-US" baseline="0" dirty="0" smtClean="0"/>
              <a:t>ASSUMPTIONS and </a:t>
            </a:r>
            <a:r>
              <a:rPr lang="en-US" baseline="0" dirty="0" smtClean="0"/>
              <a:t>expand on and ensure critical elements of their budget in order to demonstrate financial capacity. </a:t>
            </a:r>
          </a:p>
          <a:p>
            <a:endParaRPr lang="en-US" baseline="0" dirty="0" smtClean="0"/>
          </a:p>
          <a:p>
            <a:r>
              <a:rPr lang="en-US" baseline="0" dirty="0" smtClean="0"/>
              <a:t>Here, the Charter District wants to see detail and alignment around ASSUMPTIONS:</a:t>
            </a:r>
          </a:p>
          <a:p>
            <a:endParaRPr lang="en-US" baseline="0" dirty="0" smtClean="0"/>
          </a:p>
          <a:p>
            <a:pPr marL="228600" indent="-228600">
              <a:buAutoNum type="arabicPeriod"/>
            </a:pPr>
            <a:r>
              <a:rPr lang="en-US" baseline="0" dirty="0" smtClean="0"/>
              <a:t>Assumptions that are REASONABLE (based on accurate information from the District)</a:t>
            </a:r>
          </a:p>
          <a:p>
            <a:pPr marL="228600" indent="-228600">
              <a:buAutoNum type="arabicPeriod"/>
            </a:pPr>
            <a:r>
              <a:rPr lang="en-US" baseline="0" dirty="0" smtClean="0"/>
              <a:t>Assumptions that are CONSERVATIVE for private funding (i.e. the applicant doesn’t rely on solely on unsecured philanthropic money during the charter term)</a:t>
            </a:r>
          </a:p>
          <a:p>
            <a:pPr marL="228600" indent="-228600">
              <a:buAutoNum type="arabicPeriod"/>
            </a:pPr>
            <a:r>
              <a:rPr lang="en-US" baseline="0" dirty="0" smtClean="0"/>
              <a:t>Assumptions that are EVIDENCE-BASED for personnel expenditures (i.e. applicant uses competitive salary schedules)</a:t>
            </a:r>
          </a:p>
          <a:p>
            <a:pPr marL="228600" indent="-228600">
              <a:buAutoNum type="arabicPeriod"/>
            </a:pPr>
            <a:r>
              <a:rPr lang="en-US" baseline="0" dirty="0" smtClean="0"/>
              <a:t>Assumptions that are EVIDENCE-BASED for facilities (i.e. cost per square foot is aligned to property costs in targeted location)</a:t>
            </a:r>
          </a:p>
          <a:p>
            <a:pPr marL="228600" indent="-228600">
              <a:buAutoNum type="arabicPeriod"/>
            </a:pPr>
            <a:r>
              <a:rPr lang="en-US" baseline="0" dirty="0" smtClean="0"/>
              <a:t>Assumptions that are ALIGNED with all other aspects of the application. </a:t>
            </a:r>
          </a:p>
          <a:p>
            <a:endParaRPr lang="en-US" baseline="0" dirty="0" smtClean="0"/>
          </a:p>
        </p:txBody>
      </p:sp>
      <p:sp>
        <p:nvSpPr>
          <p:cNvPr id="4" name="Slide Number Placeholder 3"/>
          <p:cNvSpPr>
            <a:spLocks noGrp="1"/>
          </p:cNvSpPr>
          <p:nvPr>
            <p:ph type="sldNum" sz="quarter" idx="10"/>
          </p:nvPr>
        </p:nvSpPr>
        <p:spPr/>
        <p:txBody>
          <a:bodyPr/>
          <a:lstStyle/>
          <a:p>
            <a:fld id="{6721C552-AEE6-4B38-8A85-05F1121359F6}" type="slidenum">
              <a:rPr lang="en-US" smtClean="0"/>
              <a:t>12</a:t>
            </a:fld>
            <a:endParaRPr lang="en-US" dirty="0"/>
          </a:p>
        </p:txBody>
      </p:sp>
    </p:spTree>
    <p:extLst>
      <p:ext uri="{BB962C8B-B14F-4D97-AF65-F5344CB8AC3E}">
        <p14:creationId xmlns:p14="http://schemas.microsoft.com/office/powerpoint/2010/main" val="11007692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Diving</a:t>
            </a:r>
            <a:r>
              <a:rPr lang="en-US" baseline="0" dirty="0" smtClean="0"/>
              <a:t> into the final section – PART 2 – Supplemental Data and Narrative</a:t>
            </a:r>
          </a:p>
          <a:p>
            <a:endParaRPr lang="en-US" baseline="0" dirty="0" smtClean="0"/>
          </a:p>
          <a:p>
            <a:r>
              <a:rPr lang="en-US" baseline="0" dirty="0" smtClean="0"/>
              <a:t>In essence, this section asks for supplemental data related to existing school operator data. In some cases, a narrative response is also required. </a:t>
            </a:r>
          </a:p>
          <a:p>
            <a:endParaRPr lang="en-US" baseline="0" dirty="0" smtClean="0"/>
          </a:p>
          <a:p>
            <a:r>
              <a:rPr lang="en-US" baseline="0" dirty="0" smtClean="0"/>
              <a:t>One key thing to note – several questions in this section will only be applicable to certain applicants</a:t>
            </a:r>
          </a:p>
          <a:p>
            <a:endParaRPr lang="en-US" baseline="0" dirty="0" smtClean="0"/>
          </a:p>
          <a:p>
            <a:r>
              <a:rPr lang="en-US" baseline="0" dirty="0" smtClean="0"/>
              <a:t>In this case, 1) applicants proposing to contract with an EMO or CMO and 2) applicants proposing to replicate an existing school model.</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6721C552-AEE6-4B38-8A85-05F1121359F6}" type="slidenum">
              <a:rPr lang="en-US" smtClean="0"/>
              <a:t>13</a:t>
            </a:fld>
            <a:endParaRPr lang="en-US" dirty="0"/>
          </a:p>
        </p:txBody>
      </p:sp>
    </p:spTree>
    <p:extLst>
      <p:ext uri="{BB962C8B-B14F-4D97-AF65-F5344CB8AC3E}">
        <p14:creationId xmlns:p14="http://schemas.microsoft.com/office/powerpoint/2010/main" val="3270653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next two sections are critical</a:t>
            </a:r>
            <a:r>
              <a:rPr lang="en-US" baseline="0" dirty="0" smtClean="0"/>
              <a:t> to assess PERFORMANCE TRACK RECORD as a kind of capacity and to aid the Charter District in conducting necessary due diligence to verify information</a:t>
            </a:r>
            <a:r>
              <a:rPr lang="en-US" baseline="0" dirty="0" smtClean="0"/>
              <a:t>.</a:t>
            </a:r>
          </a:p>
          <a:p>
            <a:endParaRPr lang="en-US" baseline="0" dirty="0" smtClean="0"/>
          </a:p>
          <a:p>
            <a:r>
              <a:rPr lang="en-US" baseline="0" dirty="0" smtClean="0"/>
              <a:t>Department application does ask for evidence that service provider has successfully managed schools and demonstrated academic achievement.</a:t>
            </a:r>
            <a:endParaRPr lang="en-US" baseline="0" dirty="0" smtClean="0"/>
          </a:p>
          <a:p>
            <a:endParaRPr lang="en-US" baseline="0" dirty="0" smtClean="0"/>
          </a:p>
          <a:p>
            <a:r>
              <a:rPr lang="en-US" dirty="0" smtClean="0"/>
              <a:t>Applicants who are proposing</a:t>
            </a:r>
            <a:r>
              <a:rPr lang="en-US" baseline="0" dirty="0" smtClean="0"/>
              <a:t> to contract with a CMO/EMO are asked to provide:</a:t>
            </a:r>
          </a:p>
          <a:p>
            <a:endParaRPr lang="en-US" baseline="0" dirty="0" smtClean="0"/>
          </a:p>
          <a:p>
            <a:pPr marL="228600" indent="-228600">
              <a:buAutoNum type="arabicPeriod"/>
            </a:pPr>
            <a:r>
              <a:rPr lang="en-US" baseline="0" dirty="0" smtClean="0"/>
              <a:t>List of all schools currently or formerly operated by the CMO/CMO. Also asked to identify schools with demographically similar student populations to assess CMO/EMO capacity in serving these target population.</a:t>
            </a:r>
          </a:p>
          <a:p>
            <a:pPr marL="228600" indent="-228600">
              <a:buAutoNum type="arabicPeriod"/>
            </a:pPr>
            <a:endParaRPr lang="en-US" baseline="0" dirty="0" smtClean="0"/>
          </a:p>
          <a:p>
            <a:pPr marL="228600" indent="-228600">
              <a:buAutoNum type="arabicPeriod"/>
            </a:pPr>
            <a:r>
              <a:rPr lang="en-US" baseline="0" dirty="0" smtClean="0"/>
              <a:t>Most recent financial audit report.</a:t>
            </a:r>
          </a:p>
          <a:p>
            <a:pPr marL="228600" indent="-228600">
              <a:buAutoNum type="arabicPeriod"/>
            </a:pPr>
            <a:endParaRPr lang="en-US" baseline="0" dirty="0" smtClean="0"/>
          </a:p>
          <a:p>
            <a:pPr marL="0" indent="0">
              <a:buNone/>
            </a:pPr>
            <a:r>
              <a:rPr lang="en-US" baseline="0" dirty="0" smtClean="0"/>
              <a:t>Here the Charter District is looking to assess track records for detailed information in order to aid in the due diligence process.</a:t>
            </a:r>
          </a:p>
          <a:p>
            <a:pPr marL="228600" indent="-228600">
              <a:buAutoNum type="arabicPeriod"/>
            </a:pPr>
            <a:r>
              <a:rPr lang="en-US" baseline="0" dirty="0" smtClean="0"/>
              <a:t>Looking for explicit connection between strong educational outcomes and similar student population served.</a:t>
            </a:r>
          </a:p>
          <a:p>
            <a:pPr marL="228600" indent="-228600">
              <a:buAutoNum type="arabicPeriod"/>
            </a:pPr>
            <a:r>
              <a:rPr lang="en-US" baseline="0" dirty="0" smtClean="0"/>
              <a:t>Demonstration that the board will hold the CMO/EMO accountable – by using the </a:t>
            </a:r>
            <a:r>
              <a:rPr lang="en-US" baseline="0" dirty="0" smtClean="0"/>
              <a:t>management agreement and responses </a:t>
            </a:r>
            <a:r>
              <a:rPr lang="en-US" baseline="0" dirty="0" smtClean="0"/>
              <a:t>to the governance sections as well as the bylaws and contract.</a:t>
            </a:r>
          </a:p>
          <a:p>
            <a:pPr marL="228600" indent="-228600">
              <a:buAutoNum type="arabicPeriod"/>
            </a:pPr>
            <a:r>
              <a:rPr lang="en-US" baseline="0" dirty="0" smtClean="0"/>
              <a:t>Ensure that the school will operate free from COIs involving the CMO/EMO</a:t>
            </a:r>
          </a:p>
          <a:p>
            <a:pPr marL="228600" indent="-228600">
              <a:buAutoNum type="arabicPeriod"/>
            </a:pPr>
            <a:r>
              <a:rPr lang="en-US" baseline="0" dirty="0" smtClean="0"/>
              <a:t>Looking for the financial health of the CMO/EMO to ensure school sustainability.</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6721C552-AEE6-4B38-8A85-05F1121359F6}" type="slidenum">
              <a:rPr lang="en-US" smtClean="0"/>
              <a:t>14</a:t>
            </a:fld>
            <a:endParaRPr lang="en-US" dirty="0"/>
          </a:p>
        </p:txBody>
      </p:sp>
    </p:spTree>
    <p:extLst>
      <p:ext uri="{BB962C8B-B14F-4D97-AF65-F5344CB8AC3E}">
        <p14:creationId xmlns:p14="http://schemas.microsoft.com/office/powerpoint/2010/main" val="15110550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those applicants who are replicating a school model, these additional questions</a:t>
            </a:r>
            <a:r>
              <a:rPr lang="en-US" baseline="0" dirty="0" smtClean="0"/>
              <a:t> must be answered so District can assess track record by doing due diligence.</a:t>
            </a:r>
          </a:p>
          <a:p>
            <a:endParaRPr lang="en-US" baseline="0" dirty="0" smtClean="0"/>
          </a:p>
          <a:p>
            <a:r>
              <a:rPr lang="en-US" dirty="0" smtClean="0"/>
              <a:t>Replication</a:t>
            </a:r>
            <a:r>
              <a:rPr lang="en-US" baseline="0" dirty="0" smtClean="0"/>
              <a:t> applicants are asked to provide:</a:t>
            </a:r>
          </a:p>
          <a:p>
            <a:endParaRPr lang="en-US" baseline="0" dirty="0" smtClean="0"/>
          </a:p>
          <a:p>
            <a:pPr marL="228600" indent="-228600">
              <a:buAutoNum type="arabicPeriod"/>
            </a:pPr>
            <a:r>
              <a:rPr lang="en-US" baseline="0" dirty="0" smtClean="0"/>
              <a:t>List of schools currently/formerly operated by the organization</a:t>
            </a:r>
          </a:p>
          <a:p>
            <a:pPr marL="228600" indent="-228600">
              <a:buAutoNum type="arabicPeriod"/>
            </a:pPr>
            <a:r>
              <a:rPr lang="en-US" baseline="0" dirty="0" smtClean="0"/>
              <a:t>(If affiliated with a CMO/EMO) a list of schools that have been approved by this or another authorizer but have not opened. EXPLAIN operational changes made as a results on non-openings.</a:t>
            </a:r>
          </a:p>
          <a:p>
            <a:pPr marL="228600" indent="-228600">
              <a:buAutoNum type="arabicPeriod"/>
            </a:pPr>
            <a:r>
              <a:rPr lang="en-US" baseline="0" dirty="0" smtClean="0"/>
              <a:t>(If affiliated with a CMO/EMO) a list of schools that have been closed or changed management. EXPLAIN the operational changes made as a result of closures.</a:t>
            </a:r>
          </a:p>
          <a:p>
            <a:pPr marL="228600" indent="-228600">
              <a:buAutoNum type="arabicPeriod"/>
            </a:pPr>
            <a:endParaRPr lang="en-US" baseline="0" dirty="0" smtClean="0"/>
          </a:p>
          <a:p>
            <a:pPr marL="0" indent="0">
              <a:buNone/>
            </a:pPr>
            <a:r>
              <a:rPr lang="en-US" dirty="0" smtClean="0"/>
              <a:t>Here the Charter</a:t>
            </a:r>
            <a:r>
              <a:rPr lang="en-US" baseline="0" dirty="0" smtClean="0"/>
              <a:t> District is looking to verify that the organization has:</a:t>
            </a:r>
          </a:p>
          <a:p>
            <a:pPr marL="0" indent="0">
              <a:buNone/>
            </a:pPr>
            <a:endParaRPr lang="en-US" baseline="0" dirty="0" smtClean="0"/>
          </a:p>
          <a:p>
            <a:pPr marL="228600" indent="-228600">
              <a:buAutoNum type="arabicPeriod"/>
            </a:pPr>
            <a:r>
              <a:rPr lang="en-US" baseline="0" dirty="0" smtClean="0"/>
              <a:t>A strong educational performance record that demonstrates capacity with similar populations</a:t>
            </a:r>
          </a:p>
          <a:p>
            <a:pPr marL="228600" indent="-228600">
              <a:buAutoNum type="arabicPeriod"/>
            </a:pPr>
            <a:r>
              <a:rPr lang="en-US" dirty="0" smtClean="0"/>
              <a:t>Sound</a:t>
            </a:r>
            <a:r>
              <a:rPr lang="en-US" baseline="0" dirty="0" smtClean="0"/>
              <a:t> financial and organizational operation</a:t>
            </a:r>
          </a:p>
          <a:p>
            <a:pPr marL="228600" indent="-228600">
              <a:buAutoNum type="arabicPeriod"/>
            </a:pPr>
            <a:r>
              <a:rPr lang="en-US" baseline="0" dirty="0" smtClean="0"/>
              <a:t>Record of meeting public school obligations</a:t>
            </a:r>
          </a:p>
          <a:p>
            <a:pPr marL="228600" indent="-228600">
              <a:buAutoNum type="arabicPeriod"/>
            </a:pPr>
            <a:r>
              <a:rPr lang="en-US" baseline="0" dirty="0" smtClean="0"/>
              <a:t>Demonstration that effective changes have been made after school closures, non-renewals, and non-openings. </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6721C552-AEE6-4B38-8A85-05F1121359F6}" type="slidenum">
              <a:rPr lang="en-US" smtClean="0"/>
              <a:t>15</a:t>
            </a:fld>
            <a:endParaRPr lang="en-US" dirty="0"/>
          </a:p>
        </p:txBody>
      </p:sp>
    </p:spTree>
    <p:extLst>
      <p:ext uri="{BB962C8B-B14F-4D97-AF65-F5344CB8AC3E}">
        <p14:creationId xmlns:p14="http://schemas.microsoft.com/office/powerpoint/2010/main" val="3750485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 introduce</a:t>
            </a:r>
            <a:r>
              <a:rPr lang="en-US" baseline="0" dirty="0"/>
              <a:t> self</a:t>
            </a:r>
            <a:r>
              <a:rPr lang="en-US" baseline="0" dirty="0" smtClean="0"/>
              <a:t>.</a:t>
            </a:r>
          </a:p>
          <a:p>
            <a:r>
              <a:rPr lang="en-US" baseline="0" dirty="0" smtClean="0"/>
              <a:t>I’d like to share a little bit about NACSA for those folks who are not familiar with our organization or our work.</a:t>
            </a:r>
            <a:endParaRPr lang="en-US" dirty="0"/>
          </a:p>
        </p:txBody>
      </p:sp>
      <p:sp>
        <p:nvSpPr>
          <p:cNvPr id="4" name="Slide Number Placeholder 3"/>
          <p:cNvSpPr>
            <a:spLocks noGrp="1"/>
          </p:cNvSpPr>
          <p:nvPr>
            <p:ph type="sldNum" sz="quarter" idx="10"/>
          </p:nvPr>
        </p:nvSpPr>
        <p:spPr/>
        <p:txBody>
          <a:bodyPr/>
          <a:lstStyle/>
          <a:p>
            <a:fld id="{6721C552-AEE6-4B38-8A85-05F1121359F6}" type="slidenum">
              <a:rPr lang="en-US" smtClean="0"/>
              <a:t>2</a:t>
            </a:fld>
            <a:endParaRPr lang="en-US" dirty="0"/>
          </a:p>
        </p:txBody>
      </p:sp>
    </p:spTree>
    <p:extLst>
      <p:ext uri="{BB962C8B-B14F-4D97-AF65-F5344CB8AC3E}">
        <p14:creationId xmlns:p14="http://schemas.microsoft.com/office/powerpoint/2010/main" val="3730658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NACSA believes in three primary principles of</a:t>
            </a:r>
            <a:r>
              <a:rPr lang="en-US" baseline="0" dirty="0" smtClean="0"/>
              <a:t> quality authorizing principles - these are the bedrock values that drive authorizer’s day to day work.</a:t>
            </a:r>
          </a:p>
          <a:p>
            <a:endParaRPr lang="en-US" baseline="0" dirty="0" smtClean="0"/>
          </a:p>
          <a:p>
            <a:pPr marL="228600" indent="-228600">
              <a:buAutoNum type="arabicPeriod"/>
            </a:pPr>
            <a:r>
              <a:rPr lang="en-US" baseline="0" dirty="0" smtClean="0"/>
              <a:t>Maintain high standards</a:t>
            </a:r>
          </a:p>
          <a:p>
            <a:pPr marL="228600" indent="-228600">
              <a:buAutoNum type="arabicPeriod"/>
            </a:pPr>
            <a:r>
              <a:rPr lang="en-US" baseline="0" dirty="0" smtClean="0"/>
              <a:t> Uphold school autonomy</a:t>
            </a:r>
          </a:p>
          <a:p>
            <a:pPr marL="228600" indent="-228600">
              <a:buAutoNum type="arabicPeriod"/>
            </a:pPr>
            <a:r>
              <a:rPr lang="en-US" baseline="0" dirty="0" smtClean="0"/>
              <a:t>Protect student interests</a:t>
            </a:r>
            <a:endParaRPr lang="en-US" baseline="0" dirty="0"/>
          </a:p>
          <a:p>
            <a:pPr marL="0" indent="0">
              <a:buNone/>
            </a:pPr>
            <a:endParaRPr lang="en-US" baseline="0" dirty="0"/>
          </a:p>
          <a:p>
            <a:pPr marL="0" indent="0">
              <a:buNone/>
            </a:pPr>
            <a:r>
              <a:rPr lang="en-US" baseline="0" dirty="0" smtClean="0"/>
              <a:t>All three of these concepts drive toward the goal of improving educational outcomes for kids.</a:t>
            </a:r>
          </a:p>
          <a:p>
            <a:pPr marL="0" indent="0">
              <a:buNone/>
            </a:pPr>
            <a:r>
              <a:rPr lang="en-US" baseline="0" dirty="0" smtClean="0"/>
              <a:t>To further these principles, the Charter District has decided to pursue the creation of an addendum for its 2017 application.</a:t>
            </a:r>
          </a:p>
          <a:p>
            <a:pPr marL="0" indent="0">
              <a:buNone/>
            </a:pPr>
            <a:endParaRPr lang="en-US" baseline="0" dirty="0" smtClean="0"/>
          </a:p>
          <a:p>
            <a:pPr marL="0" indent="0">
              <a:buFontTx/>
              <a:buNone/>
            </a:pPr>
            <a:endParaRPr lang="en-US" baseline="0" dirty="0" smtClean="0"/>
          </a:p>
        </p:txBody>
      </p:sp>
      <p:sp>
        <p:nvSpPr>
          <p:cNvPr id="4" name="Slide Number Placeholder 3"/>
          <p:cNvSpPr>
            <a:spLocks noGrp="1"/>
          </p:cNvSpPr>
          <p:nvPr>
            <p:ph type="sldNum" sz="quarter" idx="10"/>
          </p:nvPr>
        </p:nvSpPr>
        <p:spPr/>
        <p:txBody>
          <a:bodyPr/>
          <a:lstStyle/>
          <a:p>
            <a:fld id="{6721C552-AEE6-4B38-8A85-05F1121359F6}" type="slidenum">
              <a:rPr lang="en-US" smtClean="0"/>
              <a:t>3</a:t>
            </a:fld>
            <a:endParaRPr lang="en-US" dirty="0"/>
          </a:p>
        </p:txBody>
      </p:sp>
    </p:spTree>
    <p:extLst>
      <p:ext uri="{BB962C8B-B14F-4D97-AF65-F5344CB8AC3E}">
        <p14:creationId xmlns:p14="http://schemas.microsoft.com/office/powerpoint/2010/main" val="3139907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want to talk about the addendum</a:t>
            </a:r>
            <a:r>
              <a:rPr lang="en-US" baseline="0" dirty="0" smtClean="0"/>
              <a:t> holistically, so we’ll spend some time discussing both the PURPOSE and the STRUCTURE of the addendum.</a:t>
            </a:r>
          </a:p>
        </p:txBody>
      </p:sp>
      <p:sp>
        <p:nvSpPr>
          <p:cNvPr id="4" name="Slide Number Placeholder 3"/>
          <p:cNvSpPr>
            <a:spLocks noGrp="1"/>
          </p:cNvSpPr>
          <p:nvPr>
            <p:ph type="sldNum" sz="quarter" idx="10"/>
          </p:nvPr>
        </p:nvSpPr>
        <p:spPr/>
        <p:txBody>
          <a:bodyPr/>
          <a:lstStyle/>
          <a:p>
            <a:fld id="{6721C552-AEE6-4B38-8A85-05F1121359F6}" type="slidenum">
              <a:rPr lang="en-US" smtClean="0"/>
              <a:t>4</a:t>
            </a:fld>
            <a:endParaRPr lang="en-US" dirty="0"/>
          </a:p>
        </p:txBody>
      </p:sp>
    </p:spTree>
    <p:extLst>
      <p:ext uri="{BB962C8B-B14F-4D97-AF65-F5344CB8AC3E}">
        <p14:creationId xmlns:p14="http://schemas.microsoft.com/office/powerpoint/2010/main" val="729300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most important framing</a:t>
            </a:r>
            <a:r>
              <a:rPr lang="en-US" baseline="0" dirty="0" smtClean="0"/>
              <a:t> for the purpose for this addendum is that the Charter District, as an authorizer, must fulfill its statutory obligation </a:t>
            </a:r>
            <a:r>
              <a:rPr lang="en-US" dirty="0" smtClean="0"/>
              <a:t>to require every applicant “to demonstrate a substantial likelihood that it has the capacity to establish a viable school based on national industry standards of quality charter school authorization.” </a:t>
            </a:r>
          </a:p>
          <a:p>
            <a:endParaRPr lang="en-US" dirty="0" smtClean="0"/>
          </a:p>
          <a:p>
            <a:r>
              <a:rPr lang="en-US" dirty="0" smtClean="0"/>
              <a:t>The primary purpose</a:t>
            </a:r>
            <a:r>
              <a:rPr lang="en-US" baseline="0" dirty="0" smtClean="0"/>
              <a:t> of the addendum is to serve as tool for the Charter District to ASSESS CAPACITY of applicants in a specific way. When I say CAPACITY, I mean the skill sets, expertise, track record, and professional experience of the applicant teams. This is a tool in addition to the capacity interview and a way for the District to assess the PEOPLE involved in the application.</a:t>
            </a:r>
          </a:p>
          <a:p>
            <a:endParaRPr lang="en-US" baseline="0" dirty="0" smtClean="0"/>
          </a:p>
          <a:p>
            <a:r>
              <a:rPr lang="en-US" baseline="0" dirty="0" smtClean="0"/>
              <a:t>Finally, this addendum will solicit robust detail in specific, CRITICAL areas of the application. While all sections of the application are important as a cohesive unit, NACSA believes there are certain sections of particular importance. These are the sections that speak to specific charter school obligations (such as equity and access) and and capacity, sections which can exhibit leading indicators of a school’s success. The topics identified in the addendum where chosen via this thinking.</a:t>
            </a:r>
            <a:endParaRPr lang="en-US" dirty="0" smtClean="0"/>
          </a:p>
          <a:p>
            <a:endParaRPr lang="en-US" dirty="0" smtClean="0"/>
          </a:p>
          <a:p>
            <a:r>
              <a:rPr lang="en-US" dirty="0" smtClean="0"/>
              <a:t>The criteria  for section elaborates on the specific</a:t>
            </a:r>
            <a:r>
              <a:rPr lang="en-US" baseline="0" dirty="0" smtClean="0"/>
              <a:t> ways that applicant responses to that section will inform the Charter District’s overall assessment of applicant capacity.</a:t>
            </a:r>
            <a:endParaRPr lang="en-US" dirty="0" smtClean="0"/>
          </a:p>
          <a:p>
            <a:endParaRPr lang="en-US" dirty="0" smtClean="0"/>
          </a:p>
          <a:p>
            <a:r>
              <a:rPr lang="en-US" dirty="0" smtClean="0"/>
              <a:t>I want to note that this addendum is not intended</a:t>
            </a:r>
            <a:r>
              <a:rPr lang="en-US" baseline="0" dirty="0" smtClean="0"/>
              <a:t> to be a duplication or repetition of information requested in the Department’s 2017 application. We were intentional in considering the additional work load for applicants while still wanting to seek additional, essential information.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721C552-AEE6-4B38-8A85-05F1121359F6}" type="slidenum">
              <a:rPr lang="en-US" smtClean="0"/>
              <a:t>5</a:t>
            </a:fld>
            <a:endParaRPr lang="en-US" dirty="0"/>
          </a:p>
        </p:txBody>
      </p:sp>
    </p:spTree>
    <p:extLst>
      <p:ext uri="{BB962C8B-B14F-4D97-AF65-F5344CB8AC3E}">
        <p14:creationId xmlns:p14="http://schemas.microsoft.com/office/powerpoint/2010/main" val="1512416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 have brought print outs of the</a:t>
            </a:r>
            <a:r>
              <a:rPr lang="en-US" sz="1200" kern="1200" baseline="0" dirty="0" smtClean="0">
                <a:solidFill>
                  <a:schemeClr val="tx1"/>
                </a:solidFill>
                <a:effectLst/>
                <a:latin typeface="+mn-lt"/>
                <a:ea typeface="+mn-ea"/>
                <a:cs typeface="+mn-cs"/>
              </a:rPr>
              <a:t> addendum for your reference – feel free to follow along as I review the sections.</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Applicants</a:t>
            </a:r>
            <a:r>
              <a:rPr lang="en-US" sz="1200" kern="1200" baseline="0" dirty="0" smtClean="0">
                <a:solidFill>
                  <a:schemeClr val="tx1"/>
                </a:solidFill>
                <a:effectLst/>
                <a:latin typeface="+mn-lt"/>
                <a:ea typeface="+mn-ea"/>
                <a:cs typeface="+mn-cs"/>
              </a:rPr>
              <a:t> must complete both the Department’s application and the Charter District’s addendum.</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Please follow the recommended page length. </a:t>
            </a:r>
            <a:r>
              <a:rPr lang="en-US" sz="1200" kern="1200" dirty="0" smtClean="0">
                <a:solidFill>
                  <a:schemeClr val="tx1"/>
                </a:solidFill>
                <a:effectLst/>
                <a:latin typeface="+mn-lt"/>
                <a:ea typeface="+mn-ea"/>
                <a:cs typeface="+mn-cs"/>
              </a:rPr>
              <a:t>The </a:t>
            </a:r>
            <a:r>
              <a:rPr lang="en-US" sz="1200" kern="1200" dirty="0">
                <a:solidFill>
                  <a:schemeClr val="tx1"/>
                </a:solidFill>
                <a:effectLst/>
                <a:latin typeface="+mn-lt"/>
                <a:ea typeface="+mn-ea"/>
                <a:cs typeface="+mn-cs"/>
              </a:rPr>
              <a:t>purpose of </a:t>
            </a:r>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page </a:t>
            </a:r>
            <a:r>
              <a:rPr lang="en-US" sz="1200" kern="1200" dirty="0" smtClean="0">
                <a:solidFill>
                  <a:schemeClr val="tx1"/>
                </a:solidFill>
                <a:effectLst/>
                <a:latin typeface="+mn-lt"/>
                <a:ea typeface="+mn-ea"/>
                <a:cs typeface="+mn-cs"/>
              </a:rPr>
              <a:t>recommendation </a:t>
            </a:r>
            <a:r>
              <a:rPr lang="en-US" sz="1200" kern="1200" dirty="0">
                <a:solidFill>
                  <a:schemeClr val="tx1"/>
                </a:solidFill>
                <a:effectLst/>
                <a:latin typeface="+mn-lt"/>
                <a:ea typeface="+mn-ea"/>
                <a:cs typeface="+mn-cs"/>
              </a:rPr>
              <a:t>is to provide guidance regarding the expected scope of your responses and to encourage responses that are concise and focused. Adherence to the recommended length is encouraged but not required. A response that contains the maximum recommended narrative, excluding the accompanying data submissions, will be 11 pages in total</a:t>
            </a:r>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Evaluation criteria are included</a:t>
            </a:r>
            <a:r>
              <a:rPr lang="en-US" sz="1200" kern="1200" baseline="0" dirty="0" smtClean="0">
                <a:solidFill>
                  <a:schemeClr val="tx1"/>
                </a:solidFill>
                <a:effectLst/>
                <a:latin typeface="+mn-lt"/>
                <a:ea typeface="+mn-ea"/>
                <a:cs typeface="+mn-cs"/>
              </a:rPr>
              <a:t> directly beneath all questions. Please use this criteria when crafting your responses. </a:t>
            </a:r>
            <a:endParaRPr lang="en-US" dirty="0"/>
          </a:p>
        </p:txBody>
      </p:sp>
      <p:sp>
        <p:nvSpPr>
          <p:cNvPr id="4" name="Slide Number Placeholder 3"/>
          <p:cNvSpPr>
            <a:spLocks noGrp="1"/>
          </p:cNvSpPr>
          <p:nvPr>
            <p:ph type="sldNum" sz="quarter" idx="10"/>
          </p:nvPr>
        </p:nvSpPr>
        <p:spPr/>
        <p:txBody>
          <a:bodyPr/>
          <a:lstStyle/>
          <a:p>
            <a:fld id="{6721C552-AEE6-4B38-8A85-05F1121359F6}" type="slidenum">
              <a:rPr lang="en-US" smtClean="0"/>
              <a:t>6</a:t>
            </a:fld>
            <a:endParaRPr lang="en-US" dirty="0"/>
          </a:p>
        </p:txBody>
      </p:sp>
    </p:spTree>
    <p:extLst>
      <p:ext uri="{BB962C8B-B14F-4D97-AF65-F5344CB8AC3E}">
        <p14:creationId xmlns:p14="http://schemas.microsoft.com/office/powerpoint/2010/main" val="3322186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I mentioned, the structure of the addendum is supposed to be streamlined and concise. </a:t>
            </a:r>
          </a:p>
          <a:p>
            <a:r>
              <a:rPr lang="en-US" baseline="0" dirty="0" smtClean="0"/>
              <a:t>It contains two parts:</a:t>
            </a:r>
          </a:p>
          <a:p>
            <a:endParaRPr lang="en-US" baseline="0" dirty="0" smtClean="0"/>
          </a:p>
          <a:p>
            <a:r>
              <a:rPr lang="en-US" baseline="0" dirty="0" smtClean="0"/>
              <a:t>Part 1 is for Supplemental Information</a:t>
            </a:r>
          </a:p>
          <a:p>
            <a:r>
              <a:rPr lang="en-US" baseline="0" dirty="0" smtClean="0"/>
              <a:t>Part 2 is for Supplemental Data and a corresponding Narrative</a:t>
            </a:r>
          </a:p>
          <a:p>
            <a:pPr marL="228600" indent="-228600">
              <a:buAutoNum type="arabicPeriod"/>
            </a:pPr>
            <a:endParaRPr lang="en-US" dirty="0" smtClean="0"/>
          </a:p>
          <a:p>
            <a:pPr marL="0" indent="0">
              <a:buNone/>
            </a:pPr>
            <a:r>
              <a:rPr lang="en-US" dirty="0" smtClean="0"/>
              <a:t>I’ll provide</a:t>
            </a:r>
            <a:r>
              <a:rPr lang="en-US" baseline="0" dirty="0" smtClean="0"/>
              <a:t> a walk through of both parts.</a:t>
            </a:r>
            <a:endParaRPr lang="en-US" dirty="0" smtClean="0"/>
          </a:p>
        </p:txBody>
      </p:sp>
      <p:sp>
        <p:nvSpPr>
          <p:cNvPr id="4" name="Slide Number Placeholder 3"/>
          <p:cNvSpPr>
            <a:spLocks noGrp="1"/>
          </p:cNvSpPr>
          <p:nvPr>
            <p:ph type="sldNum" sz="quarter" idx="10"/>
          </p:nvPr>
        </p:nvSpPr>
        <p:spPr/>
        <p:txBody>
          <a:bodyPr/>
          <a:lstStyle/>
          <a:p>
            <a:fld id="{6721C552-AEE6-4B38-8A85-05F1121359F6}" type="slidenum">
              <a:rPr lang="en-US" smtClean="0"/>
              <a:t>7</a:t>
            </a:fld>
            <a:endParaRPr lang="en-US" dirty="0"/>
          </a:p>
        </p:txBody>
      </p:sp>
    </p:spTree>
    <p:extLst>
      <p:ext uri="{BB962C8B-B14F-4D97-AF65-F5344CB8AC3E}">
        <p14:creationId xmlns:p14="http://schemas.microsoft.com/office/powerpoint/2010/main" val="140796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dive into Part 1 – Supplemental Information</a:t>
            </a:r>
          </a:p>
          <a:p>
            <a:endParaRPr lang="en-US" dirty="0" smtClean="0"/>
          </a:p>
          <a:p>
            <a:r>
              <a:rPr lang="en-US" dirty="0" smtClean="0"/>
              <a:t>This covers four</a:t>
            </a:r>
            <a:r>
              <a:rPr lang="en-US" baseline="0" dirty="0" smtClean="0"/>
              <a:t> topics that should be familiar to you from the Department’s application.</a:t>
            </a:r>
          </a:p>
          <a:p>
            <a:r>
              <a:rPr lang="en-US" baseline="0" dirty="0" smtClean="0"/>
              <a:t>This parts asks for more information synthesized and explained in a way that directly speaks to capacity. The questions on these topics are asked through the lens of capacity.</a:t>
            </a:r>
          </a:p>
          <a:p>
            <a:endParaRPr lang="en-US" baseline="0" dirty="0" smtClean="0"/>
          </a:p>
          <a:p>
            <a:r>
              <a:rPr lang="en-US" baseline="0" dirty="0" smtClean="0"/>
              <a:t>Special Populations and At Risk Students </a:t>
            </a:r>
          </a:p>
          <a:p>
            <a:r>
              <a:rPr lang="en-US" baseline="0" dirty="0" smtClean="0"/>
              <a:t>Daily Schedule and School Calendar</a:t>
            </a:r>
          </a:p>
          <a:p>
            <a:r>
              <a:rPr lang="en-US" baseline="0" dirty="0" smtClean="0"/>
              <a:t>Governance and Leadership</a:t>
            </a:r>
          </a:p>
          <a:p>
            <a:r>
              <a:rPr lang="en-US" baseline="0" dirty="0" smtClean="0"/>
              <a:t>Budget</a:t>
            </a:r>
            <a:endParaRPr lang="en-US" dirty="0"/>
          </a:p>
        </p:txBody>
      </p:sp>
      <p:sp>
        <p:nvSpPr>
          <p:cNvPr id="4" name="Slide Number Placeholder 3"/>
          <p:cNvSpPr>
            <a:spLocks noGrp="1"/>
          </p:cNvSpPr>
          <p:nvPr>
            <p:ph type="sldNum" sz="quarter" idx="10"/>
          </p:nvPr>
        </p:nvSpPr>
        <p:spPr/>
        <p:txBody>
          <a:bodyPr/>
          <a:lstStyle/>
          <a:p>
            <a:fld id="{6721C552-AEE6-4B38-8A85-05F1121359F6}" type="slidenum">
              <a:rPr lang="en-US" smtClean="0"/>
              <a:t>8</a:t>
            </a:fld>
            <a:endParaRPr lang="en-US" dirty="0"/>
          </a:p>
        </p:txBody>
      </p:sp>
    </p:spTree>
    <p:extLst>
      <p:ext uri="{BB962C8B-B14F-4D97-AF65-F5344CB8AC3E}">
        <p14:creationId xmlns:p14="http://schemas.microsoft.com/office/powerpoint/2010/main" val="1608972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section addresses a critical</a:t>
            </a:r>
            <a:r>
              <a:rPr lang="en-US" baseline="0" dirty="0" smtClean="0"/>
              <a:t> topic within charter school obligations – serving special populations. For that reason, we have requested that applicants answer more comprehensive questions about how they will serve these populations and how different aspects of their plan come together to meet their needs.</a:t>
            </a:r>
          </a:p>
          <a:p>
            <a:endParaRPr lang="en-US" baseline="0" dirty="0" smtClean="0"/>
          </a:p>
          <a:p>
            <a:r>
              <a:rPr lang="en-US" baseline="0" dirty="0" smtClean="0"/>
              <a:t>First, the addendum is asking applicants to differentiate 1) special education students and 2) English learners and 3) at-risk students.</a:t>
            </a:r>
          </a:p>
          <a:p>
            <a:r>
              <a:rPr lang="en-US" baseline="0" dirty="0" smtClean="0"/>
              <a:t>Second, the addendum is not asking for a regurgitation of IDEA.</a:t>
            </a:r>
          </a:p>
          <a:p>
            <a:endParaRPr lang="en-US" baseline="0" dirty="0" smtClean="0"/>
          </a:p>
          <a:p>
            <a:r>
              <a:rPr lang="en-US" baseline="0" dirty="0" smtClean="0"/>
              <a:t>Specifically, the addendum is asking applicants to tie together the daily schedule, staffing, and support strategies to ensure alignment from other aspects of their application.</a:t>
            </a:r>
          </a:p>
          <a:p>
            <a:endParaRPr lang="en-US" baseline="0" dirty="0" smtClean="0"/>
          </a:p>
          <a:p>
            <a:r>
              <a:rPr lang="en-US" baseline="0" dirty="0" smtClean="0"/>
              <a:t>The criteria asks applicants to speak to the following in order to demonstrate capacity by fleshing out if they have fully thought through how they will equitably serve these populations:</a:t>
            </a:r>
          </a:p>
          <a:p>
            <a:endParaRPr lang="en-US" baseline="0" dirty="0" smtClean="0"/>
          </a:p>
          <a:p>
            <a:pPr marL="228600" indent="-228600">
              <a:buAutoNum type="arabicPeriod"/>
            </a:pPr>
            <a:r>
              <a:rPr lang="en-US" baseline="0" dirty="0" smtClean="0"/>
              <a:t>Understanding of public school obligations (i.e. enrollment, IDEA requirements)</a:t>
            </a:r>
          </a:p>
          <a:p>
            <a:pPr marL="228600" indent="-228600">
              <a:buAutoNum type="arabicPeriod"/>
            </a:pPr>
            <a:r>
              <a:rPr lang="en-US" baseline="0" dirty="0" smtClean="0"/>
              <a:t>Well-researched assumptions about potential enrollment (i.e. do you understand the scope and size of population you expect to serve)</a:t>
            </a:r>
          </a:p>
          <a:p>
            <a:pPr marL="228600" indent="-228600">
              <a:buAutoNum type="arabicPeriod"/>
            </a:pPr>
            <a:r>
              <a:rPr lang="en-US" baseline="0" dirty="0" smtClean="0"/>
              <a:t>Revenue assumptions aligned with those projections (i.e. do the assumptions support a sound, viable budget?)</a:t>
            </a:r>
          </a:p>
          <a:p>
            <a:pPr marL="228600" indent="-228600">
              <a:buAutoNum type="arabicPeriod"/>
            </a:pPr>
            <a:r>
              <a:rPr lang="en-US" baseline="0" dirty="0" smtClean="0"/>
              <a:t>Expenditure assumptions (i.e. does the applicant plan for sufficient resources to serve these populations?)</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6721C552-AEE6-4B38-8A85-05F1121359F6}" type="slidenum">
              <a:rPr lang="en-US" smtClean="0"/>
              <a:t>9</a:t>
            </a:fld>
            <a:endParaRPr lang="en-US" dirty="0"/>
          </a:p>
        </p:txBody>
      </p:sp>
    </p:spTree>
    <p:extLst>
      <p:ext uri="{BB962C8B-B14F-4D97-AF65-F5344CB8AC3E}">
        <p14:creationId xmlns:p14="http://schemas.microsoft.com/office/powerpoint/2010/main" val="1110651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13.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14.em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Color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6943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descr="right side log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464"/>
          </a:xfrm>
          <a:prstGeom prst="rect">
            <a:avLst/>
          </a:prstGeom>
        </p:spPr>
      </p:pic>
      <p:sp>
        <p:nvSpPr>
          <p:cNvPr id="4" name="Text Placeholder 4"/>
          <p:cNvSpPr>
            <a:spLocks noGrp="1"/>
          </p:cNvSpPr>
          <p:nvPr>
            <p:ph type="body" sz="quarter" idx="10" hasCustomPrompt="1"/>
          </p:nvPr>
        </p:nvSpPr>
        <p:spPr>
          <a:xfrm>
            <a:off x="609600" y="336028"/>
            <a:ext cx="6113463" cy="1095966"/>
          </a:xfrm>
          <a:prstGeom prst="rect">
            <a:avLst/>
          </a:prstGeom>
        </p:spPr>
        <p:txBody>
          <a:bodyPr vert="horz"/>
          <a:lstStyle>
            <a:lvl1pPr marL="0" indent="0">
              <a:lnSpc>
                <a:spcPts val="3400"/>
              </a:lnSpc>
              <a:buNone/>
              <a:defRPr cap="all" baseline="0">
                <a:solidFill>
                  <a:schemeClr val="tx2"/>
                </a:solidFill>
                <a:latin typeface="Montserrat-Light" panose="00000400000000000000" pitchFamily="50" charset="0"/>
              </a:defRPr>
            </a:lvl1pPr>
          </a:lstStyle>
          <a:p>
            <a:pPr lvl="0"/>
            <a:r>
              <a:rPr lang="en-US" dirty="0"/>
              <a:t>Title of slide</a:t>
            </a:r>
          </a:p>
        </p:txBody>
      </p:sp>
      <p:cxnSp>
        <p:nvCxnSpPr>
          <p:cNvPr id="8" name="Straight Connector 7"/>
          <p:cNvCxnSpPr/>
          <p:nvPr userDrawn="1"/>
        </p:nvCxnSpPr>
        <p:spPr>
          <a:xfrm>
            <a:off x="4572000" y="1527349"/>
            <a:ext cx="0" cy="4491614"/>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 Placeholder 7"/>
          <p:cNvSpPr>
            <a:spLocks noGrp="1"/>
          </p:cNvSpPr>
          <p:nvPr>
            <p:ph type="body" sz="quarter" idx="11" hasCustomPrompt="1"/>
          </p:nvPr>
        </p:nvSpPr>
        <p:spPr>
          <a:xfrm>
            <a:off x="609601" y="2017713"/>
            <a:ext cx="3500176" cy="2830512"/>
          </a:xfrm>
          <a:prstGeom prst="rect">
            <a:avLst/>
          </a:prstGeom>
        </p:spPr>
        <p:txBody>
          <a:bodyPr vert="horz"/>
          <a:lstStyle>
            <a:lvl1pPr marL="0" indent="0">
              <a:lnSpc>
                <a:spcPct val="100000"/>
              </a:lnSpc>
              <a:buNone/>
              <a:defRPr sz="2000" baseline="0">
                <a:solidFill>
                  <a:schemeClr val="tx2"/>
                </a:solidFill>
                <a:latin typeface="Franklin Gothic Book" panose="020B0503020102020204" pitchFamily="34" charset="0"/>
                <a:cs typeface="Franklin Gothic Book" panose="020B0503020102020204" pitchFamily="34" charset="0"/>
              </a:defRPr>
            </a:lvl1pPr>
          </a:lstStyle>
          <a:p>
            <a:pPr lvl="0"/>
            <a:r>
              <a:rPr lang="en-US" sz="2000" dirty="0">
                <a:solidFill>
                  <a:schemeClr val="bg1"/>
                </a:solidFill>
              </a:rPr>
              <a:t>Text goes here.</a:t>
            </a:r>
          </a:p>
        </p:txBody>
      </p:sp>
      <p:sp>
        <p:nvSpPr>
          <p:cNvPr id="10" name="Text Placeholder 7"/>
          <p:cNvSpPr>
            <a:spLocks noGrp="1"/>
          </p:cNvSpPr>
          <p:nvPr>
            <p:ph type="body" sz="quarter" idx="12" hasCustomPrompt="1"/>
          </p:nvPr>
        </p:nvSpPr>
        <p:spPr>
          <a:xfrm>
            <a:off x="5034224" y="2017713"/>
            <a:ext cx="3500176" cy="2830512"/>
          </a:xfrm>
          <a:prstGeom prst="rect">
            <a:avLst/>
          </a:prstGeom>
        </p:spPr>
        <p:txBody>
          <a:bodyPr vert="horz"/>
          <a:lstStyle>
            <a:lvl1pPr marL="0" indent="0">
              <a:lnSpc>
                <a:spcPct val="100000"/>
              </a:lnSpc>
              <a:buNone/>
              <a:defRPr sz="2000" baseline="0">
                <a:solidFill>
                  <a:schemeClr val="tx2"/>
                </a:solidFill>
                <a:latin typeface="Franklin Gothic Book" panose="020B0503020102020204" pitchFamily="34" charset="0"/>
                <a:cs typeface="Franklin Gothic Book" panose="020B0503020102020204" pitchFamily="34" charset="0"/>
              </a:defRPr>
            </a:lvl1pPr>
          </a:lstStyle>
          <a:p>
            <a:pPr lvl="0"/>
            <a:r>
              <a:rPr lang="en-US" sz="2000" dirty="0">
                <a:solidFill>
                  <a:schemeClr val="bg1"/>
                </a:solidFill>
              </a:rPr>
              <a:t>Text goes here.</a:t>
            </a:r>
          </a:p>
        </p:txBody>
      </p:sp>
    </p:spTree>
    <p:extLst>
      <p:ext uri="{BB962C8B-B14F-4D97-AF65-F5344CB8AC3E}">
        <p14:creationId xmlns:p14="http://schemas.microsoft.com/office/powerpoint/2010/main" val="213951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descr="right side log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464"/>
          </a:xfrm>
          <a:prstGeom prst="rect">
            <a:avLst/>
          </a:prstGeom>
        </p:spPr>
      </p:pic>
      <p:sp>
        <p:nvSpPr>
          <p:cNvPr id="4" name="Text Placeholder 4"/>
          <p:cNvSpPr>
            <a:spLocks noGrp="1"/>
          </p:cNvSpPr>
          <p:nvPr>
            <p:ph type="body" sz="quarter" idx="10" hasCustomPrompt="1"/>
          </p:nvPr>
        </p:nvSpPr>
        <p:spPr>
          <a:xfrm>
            <a:off x="609600" y="336028"/>
            <a:ext cx="6113463" cy="1095966"/>
          </a:xfrm>
          <a:prstGeom prst="rect">
            <a:avLst/>
          </a:prstGeom>
        </p:spPr>
        <p:txBody>
          <a:bodyPr vert="horz"/>
          <a:lstStyle>
            <a:lvl1pPr marL="0" indent="0">
              <a:lnSpc>
                <a:spcPts val="3400"/>
              </a:lnSpc>
              <a:buNone/>
              <a:defRPr cap="all" baseline="0">
                <a:solidFill>
                  <a:schemeClr val="tx2"/>
                </a:solidFill>
                <a:latin typeface="Montserrat-Light" panose="00000400000000000000" pitchFamily="50" charset="0"/>
              </a:defRPr>
            </a:lvl1pPr>
          </a:lstStyle>
          <a:p>
            <a:pPr lvl="0"/>
            <a:r>
              <a:rPr lang="en-US" dirty="0"/>
              <a:t>Title of slide</a:t>
            </a:r>
          </a:p>
        </p:txBody>
      </p:sp>
      <p:cxnSp>
        <p:nvCxnSpPr>
          <p:cNvPr id="8" name="Straight Connector 7"/>
          <p:cNvCxnSpPr/>
          <p:nvPr userDrawn="1"/>
        </p:nvCxnSpPr>
        <p:spPr>
          <a:xfrm>
            <a:off x="4572000" y="1527349"/>
            <a:ext cx="0" cy="4491614"/>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 Placeholder 7"/>
          <p:cNvSpPr>
            <a:spLocks noGrp="1"/>
          </p:cNvSpPr>
          <p:nvPr>
            <p:ph type="body" sz="quarter" idx="11" hasCustomPrompt="1"/>
          </p:nvPr>
        </p:nvSpPr>
        <p:spPr>
          <a:xfrm>
            <a:off x="609601" y="2017713"/>
            <a:ext cx="3500176" cy="1418823"/>
          </a:xfrm>
          <a:prstGeom prst="rect">
            <a:avLst/>
          </a:prstGeom>
        </p:spPr>
        <p:txBody>
          <a:bodyPr vert="horz"/>
          <a:lstStyle>
            <a:lvl1pPr marL="0" indent="0">
              <a:lnSpc>
                <a:spcPct val="100000"/>
              </a:lnSpc>
              <a:buNone/>
              <a:defRPr sz="2000" baseline="0">
                <a:solidFill>
                  <a:schemeClr val="tx2"/>
                </a:solidFill>
                <a:latin typeface="Franklin Gothic Book" panose="020B0503020102020204" pitchFamily="34" charset="0"/>
                <a:cs typeface="Franklin Gothic Book" panose="020B0503020102020204" pitchFamily="34" charset="0"/>
              </a:defRPr>
            </a:lvl1pPr>
          </a:lstStyle>
          <a:p>
            <a:pPr lvl="0"/>
            <a:r>
              <a:rPr lang="en-US" sz="2000" dirty="0">
                <a:solidFill>
                  <a:schemeClr val="bg1"/>
                </a:solidFill>
              </a:rPr>
              <a:t>Text goes here.</a:t>
            </a:r>
          </a:p>
        </p:txBody>
      </p:sp>
      <p:sp>
        <p:nvSpPr>
          <p:cNvPr id="10" name="Text Placeholder 7"/>
          <p:cNvSpPr>
            <a:spLocks noGrp="1"/>
          </p:cNvSpPr>
          <p:nvPr>
            <p:ph type="body" sz="quarter" idx="12" hasCustomPrompt="1"/>
          </p:nvPr>
        </p:nvSpPr>
        <p:spPr>
          <a:xfrm>
            <a:off x="5034224" y="2017713"/>
            <a:ext cx="3500176" cy="1418823"/>
          </a:xfrm>
          <a:prstGeom prst="rect">
            <a:avLst/>
          </a:prstGeom>
        </p:spPr>
        <p:txBody>
          <a:bodyPr vert="horz"/>
          <a:lstStyle>
            <a:lvl1pPr marL="0" indent="0">
              <a:lnSpc>
                <a:spcPct val="100000"/>
              </a:lnSpc>
              <a:buNone/>
              <a:defRPr sz="2000" baseline="0">
                <a:solidFill>
                  <a:srgbClr val="0A4C70"/>
                </a:solidFill>
                <a:latin typeface="Franklin Gothic Book" panose="020B0503020102020204" pitchFamily="34" charset="0"/>
                <a:cs typeface="Franklin Gothic Book" panose="020B0503020102020204" pitchFamily="34" charset="0"/>
              </a:defRPr>
            </a:lvl1pPr>
          </a:lstStyle>
          <a:p>
            <a:pPr lvl="0"/>
            <a:r>
              <a:rPr lang="en-US" sz="2000" dirty="0">
                <a:solidFill>
                  <a:schemeClr val="bg1"/>
                </a:solidFill>
              </a:rPr>
              <a:t>Text goes here.</a:t>
            </a:r>
          </a:p>
        </p:txBody>
      </p:sp>
      <p:cxnSp>
        <p:nvCxnSpPr>
          <p:cNvPr id="5" name="Straight Connector 4"/>
          <p:cNvCxnSpPr/>
          <p:nvPr userDrawn="1"/>
        </p:nvCxnSpPr>
        <p:spPr>
          <a:xfrm>
            <a:off x="1698172" y="3770644"/>
            <a:ext cx="5747657" cy="0"/>
          </a:xfrm>
          <a:prstGeom prst="line">
            <a:avLst/>
          </a:prstGeom>
        </p:spPr>
        <p:style>
          <a:lnRef idx="2">
            <a:schemeClr val="accent1"/>
          </a:lnRef>
          <a:fillRef idx="0">
            <a:schemeClr val="accent1"/>
          </a:fillRef>
          <a:effectRef idx="1">
            <a:schemeClr val="accent1"/>
          </a:effectRef>
          <a:fontRef idx="minor">
            <a:schemeClr val="tx1"/>
          </a:fontRef>
        </p:style>
      </p:cxnSp>
      <p:sp>
        <p:nvSpPr>
          <p:cNvPr id="11" name="Text Placeholder 7"/>
          <p:cNvSpPr>
            <a:spLocks noGrp="1"/>
          </p:cNvSpPr>
          <p:nvPr>
            <p:ph type="body" sz="quarter" idx="13" hasCustomPrompt="1"/>
          </p:nvPr>
        </p:nvSpPr>
        <p:spPr>
          <a:xfrm>
            <a:off x="609601" y="4104753"/>
            <a:ext cx="3500176" cy="1418823"/>
          </a:xfrm>
          <a:prstGeom prst="rect">
            <a:avLst/>
          </a:prstGeom>
        </p:spPr>
        <p:txBody>
          <a:bodyPr vert="horz"/>
          <a:lstStyle>
            <a:lvl1pPr marL="0" indent="0">
              <a:lnSpc>
                <a:spcPct val="100000"/>
              </a:lnSpc>
              <a:buNone/>
              <a:defRPr sz="2000" baseline="0">
                <a:solidFill>
                  <a:schemeClr val="tx2"/>
                </a:solidFill>
                <a:latin typeface="Franklin Gothic Book" panose="020B0503020102020204" pitchFamily="34" charset="0"/>
                <a:cs typeface="Franklin Gothic Book" panose="020B0503020102020204" pitchFamily="34" charset="0"/>
              </a:defRPr>
            </a:lvl1pPr>
          </a:lstStyle>
          <a:p>
            <a:pPr lvl="0"/>
            <a:r>
              <a:rPr lang="en-US" sz="2000" dirty="0">
                <a:solidFill>
                  <a:schemeClr val="bg1"/>
                </a:solidFill>
              </a:rPr>
              <a:t>Text goes here.</a:t>
            </a:r>
          </a:p>
        </p:txBody>
      </p:sp>
      <p:sp>
        <p:nvSpPr>
          <p:cNvPr id="12" name="Text Placeholder 7"/>
          <p:cNvSpPr>
            <a:spLocks noGrp="1"/>
          </p:cNvSpPr>
          <p:nvPr>
            <p:ph type="body" sz="quarter" idx="14" hasCustomPrompt="1"/>
          </p:nvPr>
        </p:nvSpPr>
        <p:spPr>
          <a:xfrm>
            <a:off x="5034224" y="4104753"/>
            <a:ext cx="3500176" cy="1418823"/>
          </a:xfrm>
          <a:prstGeom prst="rect">
            <a:avLst/>
          </a:prstGeom>
        </p:spPr>
        <p:txBody>
          <a:bodyPr vert="horz"/>
          <a:lstStyle>
            <a:lvl1pPr marL="0" indent="0">
              <a:lnSpc>
                <a:spcPct val="100000"/>
              </a:lnSpc>
              <a:buNone/>
              <a:defRPr sz="2000" baseline="0">
                <a:solidFill>
                  <a:srgbClr val="0A4C70"/>
                </a:solidFill>
                <a:latin typeface="Franklin Gothic Book" panose="020B0503020102020204" pitchFamily="34" charset="0"/>
                <a:cs typeface="Franklin Gothic Book" panose="020B0503020102020204" pitchFamily="34" charset="0"/>
              </a:defRPr>
            </a:lvl1pPr>
          </a:lstStyle>
          <a:p>
            <a:pPr lvl="0"/>
            <a:r>
              <a:rPr lang="en-US" sz="2000" dirty="0">
                <a:solidFill>
                  <a:schemeClr val="bg1"/>
                </a:solidFill>
              </a:rPr>
              <a:t>Text goes here.</a:t>
            </a:r>
          </a:p>
        </p:txBody>
      </p:sp>
    </p:spTree>
    <p:extLst>
      <p:ext uri="{BB962C8B-B14F-4D97-AF65-F5344CB8AC3E}">
        <p14:creationId xmlns:p14="http://schemas.microsoft.com/office/powerpoint/2010/main" val="915173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 name="Picture 2" descr="right side log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464"/>
          </a:xfrm>
          <a:prstGeom prst="rect">
            <a:avLst/>
          </a:prstGeom>
        </p:spPr>
      </p:pic>
      <p:sp>
        <p:nvSpPr>
          <p:cNvPr id="4" name="Text Placeholder 4"/>
          <p:cNvSpPr>
            <a:spLocks noGrp="1"/>
          </p:cNvSpPr>
          <p:nvPr>
            <p:ph type="body" sz="quarter" idx="10" hasCustomPrompt="1"/>
          </p:nvPr>
        </p:nvSpPr>
        <p:spPr>
          <a:xfrm>
            <a:off x="609600" y="336028"/>
            <a:ext cx="6113463" cy="1095966"/>
          </a:xfrm>
          <a:prstGeom prst="rect">
            <a:avLst/>
          </a:prstGeom>
        </p:spPr>
        <p:txBody>
          <a:bodyPr vert="horz"/>
          <a:lstStyle>
            <a:lvl1pPr marL="0" indent="0">
              <a:lnSpc>
                <a:spcPts val="3400"/>
              </a:lnSpc>
              <a:buNone/>
              <a:defRPr cap="all" baseline="0">
                <a:solidFill>
                  <a:schemeClr val="tx2"/>
                </a:solidFill>
                <a:latin typeface="Montserrat-Light" panose="00000400000000000000" pitchFamily="50" charset="0"/>
              </a:defRPr>
            </a:lvl1pPr>
          </a:lstStyle>
          <a:p>
            <a:pPr lvl="0"/>
            <a:r>
              <a:rPr lang="en-US" dirty="0"/>
              <a:t>Title of slide</a:t>
            </a:r>
          </a:p>
        </p:txBody>
      </p:sp>
      <p:sp>
        <p:nvSpPr>
          <p:cNvPr id="9" name="Text Placeholder 7"/>
          <p:cNvSpPr>
            <a:spLocks noGrp="1"/>
          </p:cNvSpPr>
          <p:nvPr>
            <p:ph type="body" sz="quarter" idx="11" hasCustomPrompt="1"/>
          </p:nvPr>
        </p:nvSpPr>
        <p:spPr>
          <a:xfrm>
            <a:off x="627063" y="4516140"/>
            <a:ext cx="3500176" cy="1387473"/>
          </a:xfrm>
          <a:prstGeom prst="rect">
            <a:avLst/>
          </a:prstGeom>
        </p:spPr>
        <p:txBody>
          <a:bodyPr vert="horz"/>
          <a:lstStyle>
            <a:lvl1pPr marL="0" indent="0">
              <a:lnSpc>
                <a:spcPct val="100000"/>
              </a:lnSpc>
              <a:buNone/>
              <a:defRPr sz="2000" baseline="0">
                <a:solidFill>
                  <a:schemeClr val="tx2"/>
                </a:solidFill>
                <a:latin typeface="Franklin Gothic Book" panose="020B0503020102020204" pitchFamily="34" charset="0"/>
                <a:cs typeface="Franklin Gothic Book" panose="020B0503020102020204" pitchFamily="34" charset="0"/>
              </a:defRPr>
            </a:lvl1pPr>
          </a:lstStyle>
          <a:p>
            <a:pPr lvl="0"/>
            <a:r>
              <a:rPr lang="en-US" sz="2000" dirty="0">
                <a:solidFill>
                  <a:schemeClr val="bg1"/>
                </a:solidFill>
              </a:rPr>
              <a:t>Text goes here.</a:t>
            </a:r>
          </a:p>
        </p:txBody>
      </p:sp>
      <p:sp>
        <p:nvSpPr>
          <p:cNvPr id="11" name="Text Placeholder 7"/>
          <p:cNvSpPr>
            <a:spLocks noGrp="1"/>
          </p:cNvSpPr>
          <p:nvPr>
            <p:ph type="body" sz="quarter" idx="12" hasCustomPrompt="1"/>
          </p:nvPr>
        </p:nvSpPr>
        <p:spPr>
          <a:xfrm>
            <a:off x="5057051" y="4516139"/>
            <a:ext cx="3500176" cy="1387473"/>
          </a:xfrm>
          <a:prstGeom prst="rect">
            <a:avLst/>
          </a:prstGeom>
        </p:spPr>
        <p:txBody>
          <a:bodyPr vert="horz"/>
          <a:lstStyle>
            <a:lvl1pPr marL="0" indent="0">
              <a:lnSpc>
                <a:spcPct val="100000"/>
              </a:lnSpc>
              <a:buNone/>
              <a:defRPr sz="2000" baseline="0">
                <a:solidFill>
                  <a:schemeClr val="tx2"/>
                </a:solidFill>
                <a:latin typeface="Franklin Gothic Book" panose="020B0503020102020204" pitchFamily="34" charset="0"/>
                <a:cs typeface="Franklin Gothic Book" panose="020B0503020102020204" pitchFamily="34" charset="0"/>
              </a:defRPr>
            </a:lvl1pPr>
          </a:lstStyle>
          <a:p>
            <a:pPr lvl="0"/>
            <a:r>
              <a:rPr lang="en-US" sz="2000" dirty="0">
                <a:solidFill>
                  <a:schemeClr val="bg1"/>
                </a:solidFill>
              </a:rPr>
              <a:t>Text goes here.</a:t>
            </a:r>
          </a:p>
        </p:txBody>
      </p:sp>
      <p:sp>
        <p:nvSpPr>
          <p:cNvPr id="12" name="Table Placeholder 11"/>
          <p:cNvSpPr>
            <a:spLocks noGrp="1"/>
          </p:cNvSpPr>
          <p:nvPr>
            <p:ph type="tbl" sz="quarter" idx="13"/>
          </p:nvPr>
        </p:nvSpPr>
        <p:spPr>
          <a:xfrm>
            <a:off x="627063" y="1587500"/>
            <a:ext cx="7929562" cy="2733675"/>
          </a:xfrm>
          <a:prstGeom prst="rect">
            <a:avLst/>
          </a:prstGeom>
        </p:spPr>
        <p:txBody>
          <a:bodyPr/>
          <a:lstStyle/>
          <a:p>
            <a:endParaRPr lang="en-US" dirty="0"/>
          </a:p>
        </p:txBody>
      </p:sp>
    </p:spTree>
    <p:extLst>
      <p:ext uri="{BB962C8B-B14F-4D97-AF65-F5344CB8AC3E}">
        <p14:creationId xmlns:p14="http://schemas.microsoft.com/office/powerpoint/2010/main" val="18530069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Arrow with Sidebar">
    <p:spTree>
      <p:nvGrpSpPr>
        <p:cNvPr id="1" name=""/>
        <p:cNvGrpSpPr/>
        <p:nvPr/>
      </p:nvGrpSpPr>
      <p:grpSpPr>
        <a:xfrm>
          <a:off x="0" y="0"/>
          <a:ext cx="0" cy="0"/>
          <a:chOff x="0" y="0"/>
          <a:chExt cx="0" cy="0"/>
        </a:xfrm>
      </p:grpSpPr>
      <p:pic>
        <p:nvPicPr>
          <p:cNvPr id="3" name="Picture 2" descr="nacsa_template_info_cycle_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464"/>
          </a:xfrm>
          <a:prstGeom prst="rect">
            <a:avLst/>
          </a:prstGeom>
        </p:spPr>
      </p:pic>
      <p:sp>
        <p:nvSpPr>
          <p:cNvPr id="9" name="Text Placeholder 4"/>
          <p:cNvSpPr>
            <a:spLocks noGrp="1"/>
          </p:cNvSpPr>
          <p:nvPr>
            <p:ph type="body" sz="quarter" idx="10" hasCustomPrompt="1"/>
          </p:nvPr>
        </p:nvSpPr>
        <p:spPr>
          <a:xfrm>
            <a:off x="609600" y="336028"/>
            <a:ext cx="6113463" cy="1095966"/>
          </a:xfrm>
          <a:prstGeom prst="rect">
            <a:avLst/>
          </a:prstGeom>
        </p:spPr>
        <p:txBody>
          <a:bodyPr vert="horz"/>
          <a:lstStyle>
            <a:lvl1pPr marL="0" indent="0">
              <a:lnSpc>
                <a:spcPts val="3400"/>
              </a:lnSpc>
              <a:buNone/>
              <a:defRPr cap="all" baseline="0">
                <a:solidFill>
                  <a:schemeClr val="tx2"/>
                </a:solidFill>
                <a:latin typeface="Montserrat-Light" panose="00000400000000000000" pitchFamily="50" charset="0"/>
              </a:defRPr>
            </a:lvl1pPr>
          </a:lstStyle>
          <a:p>
            <a:pPr lvl="0"/>
            <a:r>
              <a:rPr lang="en-US" dirty="0"/>
              <a:t>Title of slide</a:t>
            </a:r>
          </a:p>
        </p:txBody>
      </p:sp>
      <p:sp>
        <p:nvSpPr>
          <p:cNvPr id="10" name="Text Placeholder 8"/>
          <p:cNvSpPr>
            <a:spLocks noGrp="1"/>
          </p:cNvSpPr>
          <p:nvPr>
            <p:ph type="body" sz="quarter" idx="12" hasCustomPrompt="1"/>
          </p:nvPr>
        </p:nvSpPr>
        <p:spPr>
          <a:xfrm>
            <a:off x="6723063" y="1173163"/>
            <a:ext cx="2295525" cy="4895850"/>
          </a:xfrm>
          <a:prstGeom prst="rect">
            <a:avLst/>
          </a:prstGeom>
        </p:spPr>
        <p:txBody>
          <a:bodyPr vert="horz"/>
          <a:lstStyle>
            <a:lvl1pPr marL="0" indent="0">
              <a:lnSpc>
                <a:spcPts val="1400"/>
              </a:lnSpc>
              <a:buNone/>
              <a:defRPr sz="1800" b="0" i="0" cap="none" baseline="0">
                <a:solidFill>
                  <a:schemeClr val="tx1"/>
                </a:solidFill>
                <a:latin typeface="Franklin Gothic Book"/>
                <a:cs typeface="Franklin Gothic Book"/>
              </a:defRPr>
            </a:lvl1pPr>
          </a:lstStyle>
          <a:p>
            <a:pPr lvl="0"/>
            <a:r>
              <a:rPr lang="en-US" sz="1800" b="0" i="0" cap="none" dirty="0">
                <a:solidFill>
                  <a:schemeClr val="tx1"/>
                </a:solidFill>
                <a:latin typeface="Franklin Gothic Book"/>
                <a:cs typeface="Franklin Gothic Book"/>
              </a:rPr>
              <a:t>SIDE TEXT</a:t>
            </a:r>
            <a:endParaRPr lang="en-US" sz="1200" b="0" i="0" cap="none" dirty="0">
              <a:solidFill>
                <a:schemeClr val="tx1"/>
              </a:solidFill>
              <a:latin typeface="Franklin Gothic Book"/>
              <a:cs typeface="Franklin Gothic Book"/>
            </a:endParaRPr>
          </a:p>
          <a:p>
            <a:pPr lvl="0"/>
            <a:endParaRPr lang="en-US" dirty="0"/>
          </a:p>
        </p:txBody>
      </p:sp>
      <p:sp>
        <p:nvSpPr>
          <p:cNvPr id="15" name="Text Placeholder 14"/>
          <p:cNvSpPr>
            <a:spLocks noGrp="1"/>
          </p:cNvSpPr>
          <p:nvPr>
            <p:ph type="body" sz="quarter" idx="13" hasCustomPrompt="1"/>
          </p:nvPr>
        </p:nvSpPr>
        <p:spPr>
          <a:xfrm>
            <a:off x="0" y="2290762"/>
            <a:ext cx="1706563" cy="635483"/>
          </a:xfrm>
          <a:prstGeom prst="rect">
            <a:avLst/>
          </a:prstGeom>
        </p:spPr>
        <p:txBody>
          <a:bodyPr vert="horz"/>
          <a:lstStyle>
            <a:lvl1pPr marL="0" indent="0" algn="r">
              <a:lnSpc>
                <a:spcPts val="2200"/>
              </a:lnSpc>
              <a:buNone/>
              <a:defRPr sz="2000" cap="all">
                <a:solidFill>
                  <a:schemeClr val="tx2"/>
                </a:solidFill>
                <a:latin typeface="Montserrat" panose="00000500000000000000" pitchFamily="50" charset="0"/>
              </a:defRPr>
            </a:lvl1pPr>
          </a:lstStyle>
          <a:p>
            <a:pPr lvl="0"/>
            <a:r>
              <a:rPr lang="en-US" dirty="0"/>
              <a:t>TEXT</a:t>
            </a:r>
          </a:p>
        </p:txBody>
      </p:sp>
      <p:sp>
        <p:nvSpPr>
          <p:cNvPr id="16" name="Text Placeholder 14"/>
          <p:cNvSpPr>
            <a:spLocks noGrp="1"/>
          </p:cNvSpPr>
          <p:nvPr>
            <p:ph type="body" sz="quarter" idx="14" hasCustomPrompt="1"/>
          </p:nvPr>
        </p:nvSpPr>
        <p:spPr>
          <a:xfrm>
            <a:off x="4012392" y="2290763"/>
            <a:ext cx="1706563" cy="635482"/>
          </a:xfrm>
          <a:prstGeom prst="rect">
            <a:avLst/>
          </a:prstGeom>
        </p:spPr>
        <p:txBody>
          <a:bodyPr vert="horz"/>
          <a:lstStyle>
            <a:lvl1pPr marL="0" indent="0" algn="l">
              <a:lnSpc>
                <a:spcPts val="2200"/>
              </a:lnSpc>
              <a:buNone/>
              <a:defRPr sz="2000" cap="all">
                <a:solidFill>
                  <a:schemeClr val="tx2"/>
                </a:solidFill>
                <a:latin typeface="Montserrat" panose="00000500000000000000" pitchFamily="50" charset="0"/>
              </a:defRPr>
            </a:lvl1pPr>
          </a:lstStyle>
          <a:p>
            <a:pPr lvl="0"/>
            <a:r>
              <a:rPr lang="en-US" dirty="0"/>
              <a:t>TEXT</a:t>
            </a:r>
          </a:p>
        </p:txBody>
      </p:sp>
      <p:sp>
        <p:nvSpPr>
          <p:cNvPr id="17" name="Text Placeholder 14"/>
          <p:cNvSpPr>
            <a:spLocks noGrp="1"/>
          </p:cNvSpPr>
          <p:nvPr>
            <p:ph type="body" sz="quarter" idx="15" hasCustomPrompt="1"/>
          </p:nvPr>
        </p:nvSpPr>
        <p:spPr>
          <a:xfrm>
            <a:off x="1706562" y="4849311"/>
            <a:ext cx="2305829" cy="691877"/>
          </a:xfrm>
          <a:prstGeom prst="rect">
            <a:avLst/>
          </a:prstGeom>
        </p:spPr>
        <p:txBody>
          <a:bodyPr vert="horz"/>
          <a:lstStyle>
            <a:lvl1pPr marL="0" indent="0" algn="ctr">
              <a:lnSpc>
                <a:spcPts val="2200"/>
              </a:lnSpc>
              <a:buNone/>
              <a:defRPr sz="2000" cap="all">
                <a:solidFill>
                  <a:schemeClr val="tx2"/>
                </a:solidFill>
                <a:latin typeface="Montserrat" panose="00000500000000000000" pitchFamily="50" charset="0"/>
              </a:defRPr>
            </a:lvl1pPr>
          </a:lstStyle>
          <a:p>
            <a:pPr lvl="0"/>
            <a:r>
              <a:rPr lang="en-US" dirty="0"/>
              <a:t>TEXT</a:t>
            </a:r>
          </a:p>
        </p:txBody>
      </p:sp>
    </p:spTree>
    <p:extLst>
      <p:ext uri="{BB962C8B-B14F-4D97-AF65-F5344CB8AC3E}">
        <p14:creationId xmlns:p14="http://schemas.microsoft.com/office/powerpoint/2010/main" val="4588587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Circles with Icons">
    <p:spTree>
      <p:nvGrpSpPr>
        <p:cNvPr id="1" name=""/>
        <p:cNvGrpSpPr/>
        <p:nvPr/>
      </p:nvGrpSpPr>
      <p:grpSpPr>
        <a:xfrm>
          <a:off x="0" y="0"/>
          <a:ext cx="0" cy="0"/>
          <a:chOff x="0" y="0"/>
          <a:chExt cx="0" cy="0"/>
        </a:xfrm>
      </p:grpSpPr>
      <p:pic>
        <p:nvPicPr>
          <p:cNvPr id="3" name="Picture 2" descr="nacsa_template_info_circles_fixe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464"/>
          </a:xfrm>
          <a:prstGeom prst="rect">
            <a:avLst/>
          </a:prstGeom>
        </p:spPr>
      </p:pic>
      <p:sp>
        <p:nvSpPr>
          <p:cNvPr id="12" name="Text Placeholder 4"/>
          <p:cNvSpPr>
            <a:spLocks noGrp="1"/>
          </p:cNvSpPr>
          <p:nvPr>
            <p:ph type="body" sz="quarter" idx="10" hasCustomPrompt="1"/>
          </p:nvPr>
        </p:nvSpPr>
        <p:spPr>
          <a:xfrm>
            <a:off x="609600" y="336028"/>
            <a:ext cx="6113463" cy="1095966"/>
          </a:xfrm>
          <a:prstGeom prst="rect">
            <a:avLst/>
          </a:prstGeom>
        </p:spPr>
        <p:txBody>
          <a:bodyPr vert="horz"/>
          <a:lstStyle>
            <a:lvl1pPr marL="0" indent="0">
              <a:lnSpc>
                <a:spcPts val="3400"/>
              </a:lnSpc>
              <a:buNone/>
              <a:defRPr cap="all" baseline="0">
                <a:solidFill>
                  <a:schemeClr val="tx2"/>
                </a:solidFill>
                <a:latin typeface="Montserrat-Light" panose="00000400000000000000" pitchFamily="50" charset="0"/>
              </a:defRPr>
            </a:lvl1pPr>
          </a:lstStyle>
          <a:p>
            <a:pPr lvl="0"/>
            <a:r>
              <a:rPr lang="en-US" dirty="0"/>
              <a:t>Title of slide</a:t>
            </a:r>
          </a:p>
        </p:txBody>
      </p:sp>
      <p:sp>
        <p:nvSpPr>
          <p:cNvPr id="13" name="Text Placeholder 12"/>
          <p:cNvSpPr>
            <a:spLocks noGrp="1"/>
          </p:cNvSpPr>
          <p:nvPr>
            <p:ph type="body" sz="quarter" idx="11" hasCustomPrompt="1"/>
          </p:nvPr>
        </p:nvSpPr>
        <p:spPr>
          <a:xfrm>
            <a:off x="0" y="4897438"/>
            <a:ext cx="2899395" cy="1131887"/>
          </a:xfrm>
          <a:prstGeom prst="rect">
            <a:avLst/>
          </a:prstGeom>
        </p:spPr>
        <p:txBody>
          <a:bodyPr vert="horz"/>
          <a:lstStyle>
            <a:lvl1pPr marL="0" marR="0" indent="0" algn="ctr" defTabSz="457200" rtl="0" eaLnBrk="1" fontAlgn="auto" latinLnBrk="0" hangingPunct="1">
              <a:lnSpc>
                <a:spcPts val="2000"/>
              </a:lnSpc>
              <a:spcBef>
                <a:spcPct val="20000"/>
              </a:spcBef>
              <a:spcAft>
                <a:spcPts val="0"/>
              </a:spcAft>
              <a:buClrTx/>
              <a:buSzTx/>
              <a:buFont typeface="Arial"/>
              <a:buNone/>
              <a:tabLst/>
              <a:defRPr sz="1800" baseline="0">
                <a:solidFill>
                  <a:srgbClr val="404040"/>
                </a:solidFill>
                <a:latin typeface="Franklin Gothic Book"/>
              </a:defRPr>
            </a:lvl1pPr>
          </a:lstStyle>
          <a:p>
            <a:pPr marL="0" marR="0" lvl="0" indent="0" algn="ctr" defTabSz="457200" rtl="0" eaLnBrk="1" fontAlgn="auto" latinLnBrk="0" hangingPunct="1">
              <a:lnSpc>
                <a:spcPts val="2000"/>
              </a:lnSpc>
              <a:spcBef>
                <a:spcPct val="20000"/>
              </a:spcBef>
              <a:spcAft>
                <a:spcPts val="0"/>
              </a:spcAft>
              <a:buClrTx/>
              <a:buSzTx/>
              <a:buFont typeface="Arial"/>
              <a:buNone/>
              <a:tabLst/>
              <a:defRPr/>
            </a:pPr>
            <a:r>
              <a:rPr lang="en-US" dirty="0"/>
              <a:t>Clarifying Text</a:t>
            </a:r>
          </a:p>
        </p:txBody>
      </p:sp>
      <p:sp>
        <p:nvSpPr>
          <p:cNvPr id="14" name="Text Placeholder 12"/>
          <p:cNvSpPr>
            <a:spLocks noGrp="1"/>
          </p:cNvSpPr>
          <p:nvPr>
            <p:ph type="body" sz="quarter" idx="12" hasCustomPrompt="1"/>
          </p:nvPr>
        </p:nvSpPr>
        <p:spPr>
          <a:xfrm>
            <a:off x="3066175" y="5255075"/>
            <a:ext cx="3027687" cy="1131887"/>
          </a:xfrm>
          <a:prstGeom prst="rect">
            <a:avLst/>
          </a:prstGeom>
        </p:spPr>
        <p:txBody>
          <a:bodyPr vert="horz"/>
          <a:lstStyle>
            <a:lvl1pPr marL="0" marR="0" indent="0" algn="ctr" defTabSz="457200" rtl="0" eaLnBrk="1" fontAlgn="auto" latinLnBrk="0" hangingPunct="1">
              <a:lnSpc>
                <a:spcPts val="2000"/>
              </a:lnSpc>
              <a:spcBef>
                <a:spcPct val="20000"/>
              </a:spcBef>
              <a:spcAft>
                <a:spcPts val="0"/>
              </a:spcAft>
              <a:buClrTx/>
              <a:buSzTx/>
              <a:buFont typeface="Arial"/>
              <a:buNone/>
              <a:tabLst/>
              <a:defRPr sz="1800" baseline="0">
                <a:solidFill>
                  <a:srgbClr val="404040"/>
                </a:solidFill>
                <a:latin typeface="Franklin Gothic Book"/>
              </a:defRPr>
            </a:lvl1pPr>
          </a:lstStyle>
          <a:p>
            <a:pPr marL="0" marR="0" lvl="0" indent="0" algn="ctr" defTabSz="457200" rtl="0" eaLnBrk="1" fontAlgn="auto" latinLnBrk="0" hangingPunct="1">
              <a:lnSpc>
                <a:spcPts val="2000"/>
              </a:lnSpc>
              <a:spcBef>
                <a:spcPct val="20000"/>
              </a:spcBef>
              <a:spcAft>
                <a:spcPts val="0"/>
              </a:spcAft>
              <a:buClrTx/>
              <a:buSzTx/>
              <a:buFont typeface="Arial"/>
              <a:buNone/>
              <a:tabLst/>
              <a:defRPr/>
            </a:pPr>
            <a:r>
              <a:rPr lang="en-US" dirty="0"/>
              <a:t>Clarifying Text</a:t>
            </a:r>
          </a:p>
        </p:txBody>
      </p:sp>
      <p:sp>
        <p:nvSpPr>
          <p:cNvPr id="15" name="Text Placeholder 12"/>
          <p:cNvSpPr>
            <a:spLocks noGrp="1"/>
          </p:cNvSpPr>
          <p:nvPr>
            <p:ph type="body" sz="quarter" idx="13" hasCustomPrompt="1"/>
          </p:nvPr>
        </p:nvSpPr>
        <p:spPr>
          <a:xfrm>
            <a:off x="6244605" y="4897438"/>
            <a:ext cx="2899395" cy="1131887"/>
          </a:xfrm>
          <a:prstGeom prst="rect">
            <a:avLst/>
          </a:prstGeom>
        </p:spPr>
        <p:txBody>
          <a:bodyPr vert="horz"/>
          <a:lstStyle>
            <a:lvl1pPr marL="0" marR="0" indent="0" algn="ctr" defTabSz="457200" rtl="0" eaLnBrk="1" fontAlgn="auto" latinLnBrk="0" hangingPunct="1">
              <a:lnSpc>
                <a:spcPts val="2000"/>
              </a:lnSpc>
              <a:spcBef>
                <a:spcPct val="20000"/>
              </a:spcBef>
              <a:spcAft>
                <a:spcPts val="0"/>
              </a:spcAft>
              <a:buClrTx/>
              <a:buSzTx/>
              <a:buFont typeface="Arial"/>
              <a:buNone/>
              <a:tabLst/>
              <a:defRPr sz="1800" baseline="0">
                <a:solidFill>
                  <a:srgbClr val="404040"/>
                </a:solidFill>
                <a:latin typeface="Franklin Gothic Book"/>
              </a:defRPr>
            </a:lvl1pPr>
          </a:lstStyle>
          <a:p>
            <a:pPr marL="0" marR="0" lvl="0" indent="0" algn="ctr" defTabSz="457200" rtl="0" eaLnBrk="1" fontAlgn="auto" latinLnBrk="0" hangingPunct="1">
              <a:lnSpc>
                <a:spcPts val="2000"/>
              </a:lnSpc>
              <a:spcBef>
                <a:spcPct val="20000"/>
              </a:spcBef>
              <a:spcAft>
                <a:spcPts val="0"/>
              </a:spcAft>
              <a:buClrTx/>
              <a:buSzTx/>
              <a:buFont typeface="Arial"/>
              <a:buNone/>
              <a:tabLst/>
              <a:defRPr/>
            </a:pPr>
            <a:r>
              <a:rPr lang="en-US" dirty="0"/>
              <a:t>Clarifying Text</a:t>
            </a:r>
          </a:p>
        </p:txBody>
      </p:sp>
      <p:sp>
        <p:nvSpPr>
          <p:cNvPr id="18" name="Text Placeholder 17"/>
          <p:cNvSpPr>
            <a:spLocks noGrp="1"/>
          </p:cNvSpPr>
          <p:nvPr>
            <p:ph type="body" sz="quarter" idx="14" hasCustomPrompt="1"/>
          </p:nvPr>
        </p:nvSpPr>
        <p:spPr>
          <a:xfrm>
            <a:off x="609600" y="3835400"/>
            <a:ext cx="1668463" cy="473075"/>
          </a:xfrm>
          <a:prstGeom prst="rect">
            <a:avLst/>
          </a:prstGeom>
        </p:spPr>
        <p:txBody>
          <a:bodyPr vert="horz"/>
          <a:lstStyle>
            <a:lvl1pPr marL="0" indent="0" algn="ctr">
              <a:lnSpc>
                <a:spcPts val="2200"/>
              </a:lnSpc>
              <a:buNone/>
              <a:defRPr sz="2000" cap="all" baseline="0">
                <a:latin typeface="Montserrat" panose="00000500000000000000" pitchFamily="50" charset="0"/>
              </a:defRPr>
            </a:lvl1pPr>
          </a:lstStyle>
          <a:p>
            <a:pPr lvl="0"/>
            <a:r>
              <a:rPr lang="en-US" dirty="0"/>
              <a:t>TEXT</a:t>
            </a:r>
          </a:p>
        </p:txBody>
      </p:sp>
      <p:sp>
        <p:nvSpPr>
          <p:cNvPr id="19" name="Text Placeholder 17"/>
          <p:cNvSpPr>
            <a:spLocks noGrp="1"/>
          </p:cNvSpPr>
          <p:nvPr>
            <p:ph type="body" sz="quarter" idx="15" hasCustomPrompt="1"/>
          </p:nvPr>
        </p:nvSpPr>
        <p:spPr>
          <a:xfrm>
            <a:off x="3511296" y="4071937"/>
            <a:ext cx="2141642" cy="473075"/>
          </a:xfrm>
          <a:prstGeom prst="rect">
            <a:avLst/>
          </a:prstGeom>
        </p:spPr>
        <p:txBody>
          <a:bodyPr vert="horz"/>
          <a:lstStyle>
            <a:lvl1pPr marL="0" indent="0" algn="ctr">
              <a:lnSpc>
                <a:spcPts val="2200"/>
              </a:lnSpc>
              <a:buNone/>
              <a:defRPr sz="2400" cap="all" baseline="0">
                <a:latin typeface="Montserrat" panose="00000500000000000000" pitchFamily="50" charset="0"/>
              </a:defRPr>
            </a:lvl1pPr>
          </a:lstStyle>
          <a:p>
            <a:pPr lvl="0"/>
            <a:r>
              <a:rPr lang="en-US" dirty="0"/>
              <a:t>TEXT</a:t>
            </a:r>
          </a:p>
        </p:txBody>
      </p:sp>
      <p:sp>
        <p:nvSpPr>
          <p:cNvPr id="20" name="Text Placeholder 17"/>
          <p:cNvSpPr>
            <a:spLocks noGrp="1"/>
          </p:cNvSpPr>
          <p:nvPr>
            <p:ph type="body" sz="quarter" idx="16" hasCustomPrompt="1"/>
          </p:nvPr>
        </p:nvSpPr>
        <p:spPr>
          <a:xfrm>
            <a:off x="6863163" y="3835400"/>
            <a:ext cx="1668463" cy="473075"/>
          </a:xfrm>
          <a:prstGeom prst="rect">
            <a:avLst/>
          </a:prstGeom>
        </p:spPr>
        <p:txBody>
          <a:bodyPr vert="horz"/>
          <a:lstStyle>
            <a:lvl1pPr marL="0" indent="0" algn="ctr">
              <a:lnSpc>
                <a:spcPts val="2200"/>
              </a:lnSpc>
              <a:buNone/>
              <a:defRPr sz="2000" cap="all" baseline="0">
                <a:latin typeface="Montserrat" panose="00000500000000000000" pitchFamily="50" charset="0"/>
              </a:defRPr>
            </a:lvl1pPr>
          </a:lstStyle>
          <a:p>
            <a:pPr lvl="0"/>
            <a:r>
              <a:rPr lang="en-US" dirty="0">
                <a:latin typeface="Montserrat" panose="00000500000000000000" pitchFamily="50" charset="0"/>
              </a:rPr>
              <a:t>TEXT</a:t>
            </a:r>
            <a:endParaRPr lang="en-US" dirty="0"/>
          </a:p>
        </p:txBody>
      </p:sp>
    </p:spTree>
    <p:extLst>
      <p:ext uri="{BB962C8B-B14F-4D97-AF65-F5344CB8AC3E}">
        <p14:creationId xmlns:p14="http://schemas.microsoft.com/office/powerpoint/2010/main" val="40183781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rogression Slide">
    <p:spTree>
      <p:nvGrpSpPr>
        <p:cNvPr id="1" name=""/>
        <p:cNvGrpSpPr/>
        <p:nvPr/>
      </p:nvGrpSpPr>
      <p:grpSpPr>
        <a:xfrm>
          <a:off x="0" y="0"/>
          <a:ext cx="0" cy="0"/>
          <a:chOff x="0" y="0"/>
          <a:chExt cx="0" cy="0"/>
        </a:xfrm>
      </p:grpSpPr>
      <p:pic>
        <p:nvPicPr>
          <p:cNvPr id="3" name="Picture 2" descr="nacsa_template_info_blank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464"/>
          </a:xfrm>
          <a:prstGeom prst="rect">
            <a:avLst/>
          </a:prstGeom>
        </p:spPr>
      </p:pic>
      <p:pic>
        <p:nvPicPr>
          <p:cNvPr id="5" name="Picture 4"/>
          <p:cNvPicPr>
            <a:picLocks noChangeAspect="1"/>
          </p:cNvPicPr>
          <p:nvPr userDrawn="1"/>
        </p:nvPicPr>
        <p:blipFill>
          <a:blip r:embed="rId3"/>
          <a:stretch>
            <a:fillRect/>
          </a:stretch>
        </p:blipFill>
        <p:spPr>
          <a:xfrm>
            <a:off x="1147864" y="2675486"/>
            <a:ext cx="6848272" cy="1620491"/>
          </a:xfrm>
          <a:prstGeom prst="rect">
            <a:avLst/>
          </a:prstGeom>
        </p:spPr>
      </p:pic>
      <p:sp>
        <p:nvSpPr>
          <p:cNvPr id="14" name="Text Placeholder 17"/>
          <p:cNvSpPr>
            <a:spLocks noGrp="1"/>
          </p:cNvSpPr>
          <p:nvPr>
            <p:ph type="body" sz="quarter" idx="14" hasCustomPrompt="1"/>
          </p:nvPr>
        </p:nvSpPr>
        <p:spPr>
          <a:xfrm>
            <a:off x="1666142" y="3250151"/>
            <a:ext cx="1668463" cy="473075"/>
          </a:xfrm>
          <a:prstGeom prst="rect">
            <a:avLst/>
          </a:prstGeom>
        </p:spPr>
        <p:txBody>
          <a:bodyPr vert="horz"/>
          <a:lstStyle>
            <a:lvl1pPr marL="0" indent="0" algn="ctr">
              <a:lnSpc>
                <a:spcPts val="2200"/>
              </a:lnSpc>
              <a:buNone/>
              <a:defRPr sz="2000" cap="all" baseline="0">
                <a:latin typeface="Montserrat" panose="00000500000000000000" pitchFamily="50" charset="0"/>
              </a:defRPr>
            </a:lvl1pPr>
          </a:lstStyle>
          <a:p>
            <a:pPr lvl="0"/>
            <a:r>
              <a:rPr lang="en-US" dirty="0"/>
              <a:t>Point</a:t>
            </a:r>
          </a:p>
        </p:txBody>
      </p:sp>
      <p:sp>
        <p:nvSpPr>
          <p:cNvPr id="15" name="Text Placeholder 17"/>
          <p:cNvSpPr>
            <a:spLocks noGrp="1"/>
          </p:cNvSpPr>
          <p:nvPr>
            <p:ph type="body" sz="quarter" idx="15" hasCustomPrompt="1"/>
          </p:nvPr>
        </p:nvSpPr>
        <p:spPr>
          <a:xfrm>
            <a:off x="3846965" y="3250151"/>
            <a:ext cx="1668463" cy="473075"/>
          </a:xfrm>
          <a:prstGeom prst="rect">
            <a:avLst/>
          </a:prstGeom>
        </p:spPr>
        <p:txBody>
          <a:bodyPr vert="horz"/>
          <a:lstStyle>
            <a:lvl1pPr marL="0" indent="0" algn="ctr">
              <a:lnSpc>
                <a:spcPts val="2200"/>
              </a:lnSpc>
              <a:buNone/>
              <a:defRPr sz="2000" cap="all" baseline="0">
                <a:latin typeface="Montserrat" panose="00000500000000000000" pitchFamily="50" charset="0"/>
              </a:defRPr>
            </a:lvl1pPr>
          </a:lstStyle>
          <a:p>
            <a:pPr lvl="0"/>
            <a:r>
              <a:rPr lang="en-US" dirty="0"/>
              <a:t>point</a:t>
            </a:r>
          </a:p>
        </p:txBody>
      </p:sp>
      <p:sp>
        <p:nvSpPr>
          <p:cNvPr id="16" name="Text Placeholder 17"/>
          <p:cNvSpPr>
            <a:spLocks noGrp="1"/>
          </p:cNvSpPr>
          <p:nvPr>
            <p:ph type="body" sz="quarter" idx="16" hasCustomPrompt="1"/>
          </p:nvPr>
        </p:nvSpPr>
        <p:spPr>
          <a:xfrm>
            <a:off x="6025961" y="3250151"/>
            <a:ext cx="1668463" cy="473075"/>
          </a:xfrm>
          <a:prstGeom prst="rect">
            <a:avLst/>
          </a:prstGeom>
        </p:spPr>
        <p:txBody>
          <a:bodyPr vert="horz"/>
          <a:lstStyle>
            <a:lvl1pPr marL="0" indent="0" algn="ctr">
              <a:lnSpc>
                <a:spcPts val="2200"/>
              </a:lnSpc>
              <a:buNone/>
              <a:defRPr sz="2000" cap="all" baseline="0">
                <a:latin typeface="Montserrat" panose="00000500000000000000" pitchFamily="50" charset="0"/>
              </a:defRPr>
            </a:lvl1pPr>
          </a:lstStyle>
          <a:p>
            <a:pPr lvl="0"/>
            <a:r>
              <a:rPr lang="en-US" dirty="0"/>
              <a:t>POINT</a:t>
            </a:r>
          </a:p>
        </p:txBody>
      </p:sp>
      <p:sp>
        <p:nvSpPr>
          <p:cNvPr id="17" name="Text Placeholder 4"/>
          <p:cNvSpPr>
            <a:spLocks noGrp="1"/>
          </p:cNvSpPr>
          <p:nvPr>
            <p:ph type="body" sz="quarter" idx="10" hasCustomPrompt="1"/>
          </p:nvPr>
        </p:nvSpPr>
        <p:spPr>
          <a:xfrm>
            <a:off x="609600" y="336028"/>
            <a:ext cx="6113463" cy="1095966"/>
          </a:xfrm>
          <a:prstGeom prst="rect">
            <a:avLst/>
          </a:prstGeom>
        </p:spPr>
        <p:txBody>
          <a:bodyPr vert="horz"/>
          <a:lstStyle>
            <a:lvl1pPr marL="0" indent="0">
              <a:lnSpc>
                <a:spcPts val="3400"/>
              </a:lnSpc>
              <a:buNone/>
              <a:defRPr cap="all" baseline="0">
                <a:solidFill>
                  <a:schemeClr val="tx2"/>
                </a:solidFill>
                <a:latin typeface="Montserrat-Light" panose="00000400000000000000" pitchFamily="50" charset="0"/>
              </a:defRPr>
            </a:lvl1pPr>
          </a:lstStyle>
          <a:p>
            <a:pPr lvl="0"/>
            <a:r>
              <a:rPr lang="en-US" dirty="0"/>
              <a:t>Title of slide</a:t>
            </a:r>
          </a:p>
        </p:txBody>
      </p:sp>
      <p:sp>
        <p:nvSpPr>
          <p:cNvPr id="19" name="Text Placeholder 12"/>
          <p:cNvSpPr>
            <a:spLocks noGrp="1"/>
          </p:cNvSpPr>
          <p:nvPr>
            <p:ph type="body" sz="quarter" idx="12" hasCustomPrompt="1"/>
          </p:nvPr>
        </p:nvSpPr>
        <p:spPr>
          <a:xfrm>
            <a:off x="3334604" y="5255075"/>
            <a:ext cx="2691357" cy="1131887"/>
          </a:xfrm>
          <a:prstGeom prst="rect">
            <a:avLst/>
          </a:prstGeom>
        </p:spPr>
        <p:txBody>
          <a:bodyPr vert="horz"/>
          <a:lstStyle>
            <a:lvl1pPr marL="0" indent="0" algn="ctr">
              <a:lnSpc>
                <a:spcPts val="2000"/>
              </a:lnSpc>
              <a:buNone/>
              <a:defRPr sz="1800" baseline="0">
                <a:solidFill>
                  <a:srgbClr val="404040"/>
                </a:solidFill>
                <a:latin typeface="Franklin Gothic Book"/>
              </a:defRPr>
            </a:lvl1pPr>
          </a:lstStyle>
          <a:p>
            <a:pPr lvl="0"/>
            <a:r>
              <a:rPr lang="en-US" dirty="0"/>
              <a:t>Details about the slide go here.</a:t>
            </a:r>
          </a:p>
        </p:txBody>
      </p:sp>
      <p:sp>
        <p:nvSpPr>
          <p:cNvPr id="21" name="Text Placeholder 17"/>
          <p:cNvSpPr>
            <a:spLocks noGrp="1"/>
          </p:cNvSpPr>
          <p:nvPr>
            <p:ph type="body" sz="quarter" idx="17" hasCustomPrompt="1"/>
          </p:nvPr>
        </p:nvSpPr>
        <p:spPr>
          <a:xfrm>
            <a:off x="3334604" y="4660900"/>
            <a:ext cx="2691357" cy="594175"/>
          </a:xfrm>
          <a:prstGeom prst="rect">
            <a:avLst/>
          </a:prstGeom>
        </p:spPr>
        <p:txBody>
          <a:bodyPr vert="horz"/>
          <a:lstStyle>
            <a:lvl1pPr marL="0" indent="0" algn="ctr">
              <a:lnSpc>
                <a:spcPts val="2200"/>
              </a:lnSpc>
              <a:buNone/>
              <a:defRPr sz="2800" cap="all" baseline="0">
                <a:solidFill>
                  <a:schemeClr val="tx2"/>
                </a:solidFill>
                <a:latin typeface="Montserrat" panose="00000500000000000000" pitchFamily="50" charset="0"/>
              </a:defRPr>
            </a:lvl1pPr>
          </a:lstStyle>
          <a:p>
            <a:pPr lvl="0"/>
            <a:r>
              <a:rPr lang="en-US" dirty="0"/>
              <a:t>result</a:t>
            </a:r>
          </a:p>
        </p:txBody>
      </p:sp>
    </p:spTree>
    <p:extLst>
      <p:ext uri="{BB962C8B-B14F-4D97-AF65-F5344CB8AC3E}">
        <p14:creationId xmlns:p14="http://schemas.microsoft.com/office/powerpoint/2010/main" val="42093519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Arrow Infographic">
    <p:spTree>
      <p:nvGrpSpPr>
        <p:cNvPr id="1" name=""/>
        <p:cNvGrpSpPr/>
        <p:nvPr/>
      </p:nvGrpSpPr>
      <p:grpSpPr>
        <a:xfrm>
          <a:off x="0" y="0"/>
          <a:ext cx="0" cy="0"/>
          <a:chOff x="0" y="0"/>
          <a:chExt cx="0" cy="0"/>
        </a:xfrm>
      </p:grpSpPr>
      <p:pic>
        <p:nvPicPr>
          <p:cNvPr id="3" name="Picture 2" descr="nacsa_template_info_blank.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464"/>
          </a:xfrm>
          <a:prstGeom prst="rect">
            <a:avLst/>
          </a:prstGeom>
        </p:spPr>
      </p:pic>
      <p:pic>
        <p:nvPicPr>
          <p:cNvPr id="5" name="Picture 4"/>
          <p:cNvPicPr>
            <a:picLocks noChangeAspect="1"/>
          </p:cNvPicPr>
          <p:nvPr userDrawn="1"/>
        </p:nvPicPr>
        <p:blipFill>
          <a:blip r:embed="rId3"/>
          <a:stretch>
            <a:fillRect/>
          </a:stretch>
        </p:blipFill>
        <p:spPr>
          <a:xfrm>
            <a:off x="2767892" y="1867267"/>
            <a:ext cx="3608216" cy="3608216"/>
          </a:xfrm>
          <a:prstGeom prst="rect">
            <a:avLst/>
          </a:prstGeom>
        </p:spPr>
      </p:pic>
      <p:sp>
        <p:nvSpPr>
          <p:cNvPr id="10" name="Text Placeholder 4"/>
          <p:cNvSpPr>
            <a:spLocks noGrp="1"/>
          </p:cNvSpPr>
          <p:nvPr>
            <p:ph type="body" sz="quarter" idx="10" hasCustomPrompt="1"/>
          </p:nvPr>
        </p:nvSpPr>
        <p:spPr>
          <a:xfrm>
            <a:off x="609600" y="336028"/>
            <a:ext cx="6113463" cy="1095966"/>
          </a:xfrm>
          <a:prstGeom prst="rect">
            <a:avLst/>
          </a:prstGeom>
        </p:spPr>
        <p:txBody>
          <a:bodyPr vert="horz"/>
          <a:lstStyle>
            <a:lvl1pPr marL="0" indent="0">
              <a:lnSpc>
                <a:spcPts val="3400"/>
              </a:lnSpc>
              <a:buNone/>
              <a:defRPr cap="all" baseline="0">
                <a:solidFill>
                  <a:schemeClr val="tx2"/>
                </a:solidFill>
                <a:latin typeface="Montserrat-Light" panose="00000400000000000000" pitchFamily="50" charset="0"/>
              </a:defRPr>
            </a:lvl1pPr>
          </a:lstStyle>
          <a:p>
            <a:pPr lvl="0"/>
            <a:r>
              <a:rPr lang="en-US" dirty="0"/>
              <a:t>Title of slide</a:t>
            </a:r>
          </a:p>
        </p:txBody>
      </p:sp>
      <p:sp>
        <p:nvSpPr>
          <p:cNvPr id="11" name="Text Placeholder 14"/>
          <p:cNvSpPr>
            <a:spLocks noGrp="1"/>
          </p:cNvSpPr>
          <p:nvPr>
            <p:ph type="body" sz="quarter" idx="13" hasCustomPrompt="1"/>
          </p:nvPr>
        </p:nvSpPr>
        <p:spPr>
          <a:xfrm>
            <a:off x="609601" y="2128885"/>
            <a:ext cx="2158292" cy="635483"/>
          </a:xfrm>
          <a:prstGeom prst="rect">
            <a:avLst/>
          </a:prstGeom>
        </p:spPr>
        <p:txBody>
          <a:bodyPr vert="horz"/>
          <a:lstStyle>
            <a:lvl1pPr marL="0" indent="0" algn="r">
              <a:lnSpc>
                <a:spcPts val="2200"/>
              </a:lnSpc>
              <a:buNone/>
              <a:defRPr sz="2000" cap="all" baseline="0">
                <a:solidFill>
                  <a:schemeClr val="bg1"/>
                </a:solidFill>
                <a:latin typeface="Montserrat" panose="00000500000000000000" pitchFamily="50" charset="0"/>
              </a:defRPr>
            </a:lvl1pPr>
          </a:lstStyle>
          <a:p>
            <a:pPr lvl="0"/>
            <a:r>
              <a:rPr lang="en-US" dirty="0">
                <a:solidFill>
                  <a:schemeClr val="bg1"/>
                </a:solidFill>
              </a:rPr>
              <a:t>TEXT</a:t>
            </a:r>
            <a:endParaRPr lang="en-US" dirty="0"/>
          </a:p>
        </p:txBody>
      </p:sp>
      <p:sp>
        <p:nvSpPr>
          <p:cNvPr id="14" name="Text Placeholder 14"/>
          <p:cNvSpPr>
            <a:spLocks noGrp="1"/>
          </p:cNvSpPr>
          <p:nvPr>
            <p:ph type="body" sz="quarter" idx="14" hasCustomPrompt="1"/>
          </p:nvPr>
        </p:nvSpPr>
        <p:spPr>
          <a:xfrm>
            <a:off x="609600" y="4658225"/>
            <a:ext cx="2158291" cy="635483"/>
          </a:xfrm>
          <a:prstGeom prst="rect">
            <a:avLst/>
          </a:prstGeom>
        </p:spPr>
        <p:txBody>
          <a:bodyPr vert="horz"/>
          <a:lstStyle>
            <a:lvl1pPr marL="0" indent="0" algn="r">
              <a:lnSpc>
                <a:spcPts val="2200"/>
              </a:lnSpc>
              <a:buNone/>
              <a:defRPr sz="2000" cap="all" baseline="0">
                <a:solidFill>
                  <a:schemeClr val="bg1"/>
                </a:solidFill>
                <a:latin typeface="Montserrat" panose="00000500000000000000" pitchFamily="50" charset="0"/>
              </a:defRPr>
            </a:lvl1pPr>
          </a:lstStyle>
          <a:p>
            <a:pPr lvl="0"/>
            <a:r>
              <a:rPr lang="en-US" dirty="0">
                <a:solidFill>
                  <a:schemeClr val="bg1"/>
                </a:solidFill>
              </a:rPr>
              <a:t>TEXT</a:t>
            </a:r>
            <a:endParaRPr lang="en-US" dirty="0"/>
          </a:p>
        </p:txBody>
      </p:sp>
      <p:sp>
        <p:nvSpPr>
          <p:cNvPr id="15" name="Text Placeholder 14"/>
          <p:cNvSpPr>
            <a:spLocks noGrp="1"/>
          </p:cNvSpPr>
          <p:nvPr>
            <p:ph type="body" sz="quarter" idx="15" hasCustomPrompt="1"/>
          </p:nvPr>
        </p:nvSpPr>
        <p:spPr>
          <a:xfrm>
            <a:off x="6380493" y="2128885"/>
            <a:ext cx="2298135" cy="635483"/>
          </a:xfrm>
          <a:prstGeom prst="rect">
            <a:avLst/>
          </a:prstGeom>
        </p:spPr>
        <p:txBody>
          <a:bodyPr vert="horz"/>
          <a:lstStyle>
            <a:lvl1pPr marL="0" indent="0" algn="l">
              <a:lnSpc>
                <a:spcPts val="2200"/>
              </a:lnSpc>
              <a:buNone/>
              <a:defRPr sz="2000" cap="all" baseline="0">
                <a:solidFill>
                  <a:schemeClr val="bg1"/>
                </a:solidFill>
                <a:latin typeface="Montserrat" panose="00000500000000000000" pitchFamily="50" charset="0"/>
              </a:defRPr>
            </a:lvl1pPr>
          </a:lstStyle>
          <a:p>
            <a:pPr lvl="0"/>
            <a:r>
              <a:rPr lang="en-US" dirty="0">
                <a:solidFill>
                  <a:schemeClr val="bg1"/>
                </a:solidFill>
              </a:rPr>
              <a:t>TEXT</a:t>
            </a:r>
            <a:endParaRPr lang="en-US" dirty="0"/>
          </a:p>
        </p:txBody>
      </p:sp>
      <p:sp>
        <p:nvSpPr>
          <p:cNvPr id="16" name="Text Placeholder 14"/>
          <p:cNvSpPr>
            <a:spLocks noGrp="1"/>
          </p:cNvSpPr>
          <p:nvPr>
            <p:ph type="body" sz="quarter" idx="16" hasCustomPrompt="1"/>
          </p:nvPr>
        </p:nvSpPr>
        <p:spPr>
          <a:xfrm>
            <a:off x="6376108" y="4658225"/>
            <a:ext cx="2298135" cy="635483"/>
          </a:xfrm>
          <a:prstGeom prst="rect">
            <a:avLst/>
          </a:prstGeom>
        </p:spPr>
        <p:txBody>
          <a:bodyPr vert="horz"/>
          <a:lstStyle>
            <a:lvl1pPr marL="0" indent="0" algn="l">
              <a:lnSpc>
                <a:spcPts val="2200"/>
              </a:lnSpc>
              <a:buNone/>
              <a:defRPr sz="2000" cap="all" baseline="0">
                <a:solidFill>
                  <a:schemeClr val="bg1"/>
                </a:solidFill>
                <a:latin typeface="Montserrat" panose="00000500000000000000" pitchFamily="50" charset="0"/>
              </a:defRPr>
            </a:lvl1pPr>
          </a:lstStyle>
          <a:p>
            <a:pPr lvl="0"/>
            <a:r>
              <a:rPr lang="en-US" dirty="0">
                <a:solidFill>
                  <a:schemeClr val="bg1"/>
                </a:solidFill>
              </a:rPr>
              <a:t>TEXT</a:t>
            </a:r>
            <a:endParaRPr lang="en-US" dirty="0"/>
          </a:p>
        </p:txBody>
      </p:sp>
    </p:spTree>
    <p:extLst>
      <p:ext uri="{BB962C8B-B14F-4D97-AF65-F5344CB8AC3E}">
        <p14:creationId xmlns:p14="http://schemas.microsoft.com/office/powerpoint/2010/main" val="31232927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Arrow with Sidebar">
    <p:spTree>
      <p:nvGrpSpPr>
        <p:cNvPr id="1" name=""/>
        <p:cNvGrpSpPr/>
        <p:nvPr/>
      </p:nvGrpSpPr>
      <p:grpSpPr>
        <a:xfrm>
          <a:off x="0" y="0"/>
          <a:ext cx="0" cy="0"/>
          <a:chOff x="0" y="0"/>
          <a:chExt cx="0" cy="0"/>
        </a:xfrm>
      </p:grpSpPr>
      <p:pic>
        <p:nvPicPr>
          <p:cNvPr id="3" name="Picture 2" descr="nacsa_template_info_2cycle_sideba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464"/>
          </a:xfrm>
          <a:prstGeom prst="rect">
            <a:avLst/>
          </a:prstGeom>
        </p:spPr>
      </p:pic>
    </p:spTree>
    <p:extLst>
      <p:ext uri="{BB962C8B-B14F-4D97-AF65-F5344CB8AC3E}">
        <p14:creationId xmlns:p14="http://schemas.microsoft.com/office/powerpoint/2010/main" val="21877942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3 Arrow with Sidebar">
    <p:spTree>
      <p:nvGrpSpPr>
        <p:cNvPr id="1" name=""/>
        <p:cNvGrpSpPr/>
        <p:nvPr/>
      </p:nvGrpSpPr>
      <p:grpSpPr>
        <a:xfrm>
          <a:off x="0" y="0"/>
          <a:ext cx="0" cy="0"/>
          <a:chOff x="0" y="0"/>
          <a:chExt cx="0" cy="0"/>
        </a:xfrm>
      </p:grpSpPr>
      <p:pic>
        <p:nvPicPr>
          <p:cNvPr id="3" name="Picture 2" descr="nacsa_template_info_cycle_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464"/>
          </a:xfrm>
          <a:prstGeom prst="rect">
            <a:avLst/>
          </a:prstGeom>
        </p:spPr>
      </p:pic>
    </p:spTree>
    <p:extLst>
      <p:ext uri="{BB962C8B-B14F-4D97-AF65-F5344CB8AC3E}">
        <p14:creationId xmlns:p14="http://schemas.microsoft.com/office/powerpoint/2010/main" val="6326641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4 Arrow with Sidebar">
    <p:spTree>
      <p:nvGrpSpPr>
        <p:cNvPr id="1" name=""/>
        <p:cNvGrpSpPr/>
        <p:nvPr/>
      </p:nvGrpSpPr>
      <p:grpSpPr>
        <a:xfrm>
          <a:off x="0" y="0"/>
          <a:ext cx="0" cy="0"/>
          <a:chOff x="0" y="0"/>
          <a:chExt cx="0" cy="0"/>
        </a:xfrm>
      </p:grpSpPr>
      <p:pic>
        <p:nvPicPr>
          <p:cNvPr id="3" name="Picture 2" descr="nacsa_template_info_4cycle_sideba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464"/>
          </a:xfrm>
          <a:prstGeom prst="rect">
            <a:avLst/>
          </a:prstGeom>
        </p:spPr>
      </p:pic>
    </p:spTree>
    <p:extLst>
      <p:ext uri="{BB962C8B-B14F-4D97-AF65-F5344CB8AC3E}">
        <p14:creationId xmlns:p14="http://schemas.microsoft.com/office/powerpoint/2010/main" val="3731018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On Right">
    <p:spTree>
      <p:nvGrpSpPr>
        <p:cNvPr id="1" name=""/>
        <p:cNvGrpSpPr/>
        <p:nvPr/>
      </p:nvGrpSpPr>
      <p:grpSpPr>
        <a:xfrm>
          <a:off x="0" y="0"/>
          <a:ext cx="0" cy="0"/>
          <a:chOff x="0" y="0"/>
          <a:chExt cx="0" cy="0"/>
        </a:xfrm>
      </p:grpSpPr>
      <p:pic>
        <p:nvPicPr>
          <p:cNvPr id="3" name="Picture 2" descr="right side log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464"/>
          </a:xfrm>
          <a:prstGeom prst="rect">
            <a:avLst/>
          </a:prstGeom>
        </p:spPr>
      </p:pic>
    </p:spTree>
    <p:extLst>
      <p:ext uri="{BB962C8B-B14F-4D97-AF65-F5344CB8AC3E}">
        <p14:creationId xmlns:p14="http://schemas.microsoft.com/office/powerpoint/2010/main" val="27586044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 Arrow Blank">
    <p:spTree>
      <p:nvGrpSpPr>
        <p:cNvPr id="1" name=""/>
        <p:cNvGrpSpPr/>
        <p:nvPr/>
      </p:nvGrpSpPr>
      <p:grpSpPr>
        <a:xfrm>
          <a:off x="0" y="0"/>
          <a:ext cx="0" cy="0"/>
          <a:chOff x="0" y="0"/>
          <a:chExt cx="0" cy="0"/>
        </a:xfrm>
      </p:grpSpPr>
      <p:pic>
        <p:nvPicPr>
          <p:cNvPr id="4" name="Picture 3" descr="nacsa_template_info_5 cycl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464"/>
          </a:xfrm>
          <a:prstGeom prst="rect">
            <a:avLst/>
          </a:prstGeom>
        </p:spPr>
      </p:pic>
    </p:spTree>
    <p:extLst>
      <p:ext uri="{BB962C8B-B14F-4D97-AF65-F5344CB8AC3E}">
        <p14:creationId xmlns:p14="http://schemas.microsoft.com/office/powerpoint/2010/main" val="42808575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 Arrow Blank">
    <p:spTree>
      <p:nvGrpSpPr>
        <p:cNvPr id="1" name=""/>
        <p:cNvGrpSpPr/>
        <p:nvPr/>
      </p:nvGrpSpPr>
      <p:grpSpPr>
        <a:xfrm>
          <a:off x="0" y="0"/>
          <a:ext cx="0" cy="0"/>
          <a:chOff x="0" y="0"/>
          <a:chExt cx="0" cy="0"/>
        </a:xfrm>
      </p:grpSpPr>
      <p:pic>
        <p:nvPicPr>
          <p:cNvPr id="3" name="Picture 2" descr="nacsa_template_info_3cycl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464"/>
          </a:xfrm>
          <a:prstGeom prst="rect">
            <a:avLst/>
          </a:prstGeom>
        </p:spPr>
      </p:pic>
    </p:spTree>
    <p:extLst>
      <p:ext uri="{BB962C8B-B14F-4D97-AF65-F5344CB8AC3E}">
        <p14:creationId xmlns:p14="http://schemas.microsoft.com/office/powerpoint/2010/main" val="10938541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Circle Blank">
    <p:spTree>
      <p:nvGrpSpPr>
        <p:cNvPr id="1" name=""/>
        <p:cNvGrpSpPr/>
        <p:nvPr/>
      </p:nvGrpSpPr>
      <p:grpSpPr>
        <a:xfrm>
          <a:off x="0" y="0"/>
          <a:ext cx="0" cy="0"/>
          <a:chOff x="0" y="0"/>
          <a:chExt cx="0" cy="0"/>
        </a:xfrm>
      </p:grpSpPr>
      <p:pic>
        <p:nvPicPr>
          <p:cNvPr id="3" name="Picture 2" descr="nacsa_template_info_circles_fixe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464"/>
          </a:xfrm>
          <a:prstGeom prst="rect">
            <a:avLst/>
          </a:prstGeom>
        </p:spPr>
      </p:pic>
    </p:spTree>
    <p:extLst>
      <p:ext uri="{BB962C8B-B14F-4D97-AF65-F5344CB8AC3E}">
        <p14:creationId xmlns:p14="http://schemas.microsoft.com/office/powerpoint/2010/main" val="41777353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ed Sidebar">
    <p:spTree>
      <p:nvGrpSpPr>
        <p:cNvPr id="1" name=""/>
        <p:cNvGrpSpPr/>
        <p:nvPr/>
      </p:nvGrpSpPr>
      <p:grpSpPr>
        <a:xfrm>
          <a:off x="0" y="0"/>
          <a:ext cx="0" cy="0"/>
          <a:chOff x="0" y="0"/>
          <a:chExt cx="0" cy="0"/>
        </a:xfrm>
      </p:grpSpPr>
      <p:pic>
        <p:nvPicPr>
          <p:cNvPr id="3" name="Picture 2" descr="Red Sideba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464"/>
          </a:xfrm>
          <a:prstGeom prst="rect">
            <a:avLst/>
          </a:prstGeom>
        </p:spPr>
      </p:pic>
    </p:spTree>
    <p:extLst>
      <p:ext uri="{BB962C8B-B14F-4D97-AF65-F5344CB8AC3E}">
        <p14:creationId xmlns:p14="http://schemas.microsoft.com/office/powerpoint/2010/main" val="40854237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ue Sidebar">
    <p:spTree>
      <p:nvGrpSpPr>
        <p:cNvPr id="1" name=""/>
        <p:cNvGrpSpPr/>
        <p:nvPr/>
      </p:nvGrpSpPr>
      <p:grpSpPr>
        <a:xfrm>
          <a:off x="0" y="0"/>
          <a:ext cx="0" cy="0"/>
          <a:chOff x="0" y="0"/>
          <a:chExt cx="0" cy="0"/>
        </a:xfrm>
      </p:grpSpPr>
      <p:pic>
        <p:nvPicPr>
          <p:cNvPr id="3" name="Picture 2" descr="Blue Sideba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36"/>
            <a:ext cx="9144000" cy="6857464"/>
          </a:xfrm>
          <a:prstGeom prst="rect">
            <a:avLst/>
          </a:prstGeom>
        </p:spPr>
      </p:pic>
    </p:spTree>
    <p:extLst>
      <p:ext uri="{BB962C8B-B14F-4D97-AF65-F5344CB8AC3E}">
        <p14:creationId xmlns:p14="http://schemas.microsoft.com/office/powerpoint/2010/main" val="18975252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ed Separator">
    <p:spTree>
      <p:nvGrpSpPr>
        <p:cNvPr id="1" name=""/>
        <p:cNvGrpSpPr/>
        <p:nvPr/>
      </p:nvGrpSpPr>
      <p:grpSpPr>
        <a:xfrm>
          <a:off x="0" y="0"/>
          <a:ext cx="0" cy="0"/>
          <a:chOff x="0" y="0"/>
          <a:chExt cx="0" cy="0"/>
        </a:xfrm>
      </p:grpSpPr>
      <p:pic>
        <p:nvPicPr>
          <p:cNvPr id="3" name="Picture 2" descr="Red Separato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36"/>
            <a:ext cx="9144000" cy="6857464"/>
          </a:xfrm>
          <a:prstGeom prst="rect">
            <a:avLst/>
          </a:prstGeom>
        </p:spPr>
      </p:pic>
    </p:spTree>
    <p:extLst>
      <p:ext uri="{BB962C8B-B14F-4D97-AF65-F5344CB8AC3E}">
        <p14:creationId xmlns:p14="http://schemas.microsoft.com/office/powerpoint/2010/main" val="428258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ue Separator">
    <p:spTree>
      <p:nvGrpSpPr>
        <p:cNvPr id="1" name=""/>
        <p:cNvGrpSpPr/>
        <p:nvPr/>
      </p:nvGrpSpPr>
      <p:grpSpPr>
        <a:xfrm>
          <a:off x="0" y="0"/>
          <a:ext cx="0" cy="0"/>
          <a:chOff x="0" y="0"/>
          <a:chExt cx="0" cy="0"/>
        </a:xfrm>
      </p:grpSpPr>
      <p:pic>
        <p:nvPicPr>
          <p:cNvPr id="3" name="Picture 2" descr="Blue Separato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464"/>
          </a:xfrm>
          <a:prstGeom prst="rect">
            <a:avLst/>
          </a:prstGeom>
        </p:spPr>
      </p:pic>
    </p:spTree>
    <p:extLst>
      <p:ext uri="{BB962C8B-B14F-4D97-AF65-F5344CB8AC3E}">
        <p14:creationId xmlns:p14="http://schemas.microsoft.com/office/powerpoint/2010/main" val="261497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7" name="Picture 6" descr="nacsa_template_title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464"/>
          </a:xfrm>
          <a:prstGeom prst="rect">
            <a:avLst/>
          </a:prstGeom>
        </p:spPr>
      </p:pic>
      <p:sp>
        <p:nvSpPr>
          <p:cNvPr id="5" name="Text Placeholder 8"/>
          <p:cNvSpPr>
            <a:spLocks noGrp="1"/>
          </p:cNvSpPr>
          <p:nvPr>
            <p:ph type="body" sz="quarter" idx="10" hasCustomPrompt="1"/>
          </p:nvPr>
        </p:nvSpPr>
        <p:spPr>
          <a:xfrm>
            <a:off x="4905375" y="2503714"/>
            <a:ext cx="3922713" cy="1850572"/>
          </a:xfrm>
          <a:prstGeom prst="rect">
            <a:avLst/>
          </a:prstGeom>
        </p:spPr>
        <p:txBody>
          <a:bodyPr vert="horz" anchor="ctr"/>
          <a:lstStyle>
            <a:lvl1pPr marL="0" indent="0">
              <a:lnSpc>
                <a:spcPts val="3400"/>
              </a:lnSpc>
              <a:buNone/>
              <a:defRPr b="0" i="0" cap="all" spc="100" baseline="0">
                <a:solidFill>
                  <a:schemeClr val="tx1"/>
                </a:solidFill>
                <a:latin typeface="Montserrat-Light" panose="00000400000000000000" pitchFamily="50" charset="0"/>
                <a:cs typeface="Montserrat-Light" panose="00000400000000000000" pitchFamily="50" charset="0"/>
              </a:defRPr>
            </a:lvl1pPr>
          </a:lstStyle>
          <a:p>
            <a:pPr lvl="0"/>
            <a:r>
              <a:rPr lang="en-US" dirty="0">
                <a:solidFill>
                  <a:schemeClr val="tx1"/>
                </a:solidFill>
              </a:rPr>
              <a:t>Title of your presentation</a:t>
            </a:r>
            <a:endParaRPr lang="en-US" dirty="0"/>
          </a:p>
        </p:txBody>
      </p:sp>
    </p:spTree>
    <p:extLst>
      <p:ext uri="{BB962C8B-B14F-4D97-AF65-F5344CB8AC3E}">
        <p14:creationId xmlns:p14="http://schemas.microsoft.com/office/powerpoint/2010/main" val="3791728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with Subtitle">
    <p:spTree>
      <p:nvGrpSpPr>
        <p:cNvPr id="1" name=""/>
        <p:cNvGrpSpPr/>
        <p:nvPr/>
      </p:nvGrpSpPr>
      <p:grpSpPr>
        <a:xfrm>
          <a:off x="0" y="0"/>
          <a:ext cx="0" cy="0"/>
          <a:chOff x="0" y="0"/>
          <a:chExt cx="0" cy="0"/>
        </a:xfrm>
      </p:grpSpPr>
      <p:pic>
        <p:nvPicPr>
          <p:cNvPr id="7" name="Picture 6" descr="nacsa_template_title_with_subtitl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464"/>
          </a:xfrm>
          <a:prstGeom prst="rect">
            <a:avLst/>
          </a:prstGeom>
        </p:spPr>
      </p:pic>
      <p:sp>
        <p:nvSpPr>
          <p:cNvPr id="12" name="Text Placeholder 8"/>
          <p:cNvSpPr>
            <a:spLocks noGrp="1"/>
          </p:cNvSpPr>
          <p:nvPr>
            <p:ph type="body" sz="quarter" idx="10" hasCustomPrompt="1"/>
          </p:nvPr>
        </p:nvSpPr>
        <p:spPr>
          <a:xfrm>
            <a:off x="4905375" y="2503714"/>
            <a:ext cx="3922713" cy="1861457"/>
          </a:xfrm>
          <a:prstGeom prst="rect">
            <a:avLst/>
          </a:prstGeom>
        </p:spPr>
        <p:txBody>
          <a:bodyPr vert="horz" anchor="ctr"/>
          <a:lstStyle>
            <a:lvl1pPr marL="0" indent="0">
              <a:lnSpc>
                <a:spcPts val="3400"/>
              </a:lnSpc>
              <a:buNone/>
              <a:defRPr b="0" i="0" cap="all" spc="100" baseline="0">
                <a:solidFill>
                  <a:schemeClr val="bg1"/>
                </a:solidFill>
                <a:latin typeface="Montserrat-Light" panose="00000400000000000000" pitchFamily="50" charset="0"/>
                <a:cs typeface="Montserrat-Light" panose="00000400000000000000" pitchFamily="50" charset="0"/>
              </a:defRPr>
            </a:lvl1pPr>
          </a:lstStyle>
          <a:p>
            <a:pPr lvl="0"/>
            <a:r>
              <a:rPr lang="en-US" dirty="0"/>
              <a:t>TITLE OF PRESENTATION</a:t>
            </a:r>
          </a:p>
        </p:txBody>
      </p:sp>
      <p:sp>
        <p:nvSpPr>
          <p:cNvPr id="16" name="Text Placeholder 15"/>
          <p:cNvSpPr>
            <a:spLocks noGrp="1"/>
          </p:cNvSpPr>
          <p:nvPr>
            <p:ph type="body" sz="quarter" idx="11" hasCustomPrompt="1"/>
          </p:nvPr>
        </p:nvSpPr>
        <p:spPr>
          <a:xfrm>
            <a:off x="4905375" y="4570413"/>
            <a:ext cx="3922713" cy="1779587"/>
          </a:xfrm>
          <a:prstGeom prst="rect">
            <a:avLst/>
          </a:prstGeom>
        </p:spPr>
        <p:txBody>
          <a:bodyPr vert="horz"/>
          <a:lstStyle>
            <a:lvl1pPr marL="0" indent="0">
              <a:lnSpc>
                <a:spcPts val="2600"/>
              </a:lnSpc>
              <a:buNone/>
              <a:defRPr sz="2400" b="1" i="0" cap="all" spc="100" baseline="0">
                <a:solidFill>
                  <a:schemeClr val="tx2"/>
                </a:solidFill>
                <a:latin typeface="Montserrat" panose="00000500000000000000" pitchFamily="50" charset="0"/>
              </a:defRPr>
            </a:lvl1pPr>
          </a:lstStyle>
          <a:p>
            <a:pPr lvl="0"/>
            <a:r>
              <a:rPr lang="en-US" dirty="0"/>
              <a:t>Subtitle of presentation</a:t>
            </a:r>
          </a:p>
        </p:txBody>
      </p:sp>
    </p:spTree>
    <p:extLst>
      <p:ext uri="{BB962C8B-B14F-4D97-AF65-F5344CB8AC3E}">
        <p14:creationId xmlns:p14="http://schemas.microsoft.com/office/powerpoint/2010/main" val="348761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 Text Page">
    <p:spTree>
      <p:nvGrpSpPr>
        <p:cNvPr id="1" name=""/>
        <p:cNvGrpSpPr/>
        <p:nvPr/>
      </p:nvGrpSpPr>
      <p:grpSpPr>
        <a:xfrm>
          <a:off x="0" y="0"/>
          <a:ext cx="0" cy="0"/>
          <a:chOff x="0" y="0"/>
          <a:chExt cx="0" cy="0"/>
        </a:xfrm>
      </p:grpSpPr>
      <p:pic>
        <p:nvPicPr>
          <p:cNvPr id="3" name="Picture 2" descr="Red Separato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464"/>
          </a:xfrm>
          <a:prstGeom prst="rect">
            <a:avLst/>
          </a:prstGeom>
        </p:spPr>
      </p:pic>
      <p:sp>
        <p:nvSpPr>
          <p:cNvPr id="14" name="Text Placeholder 13"/>
          <p:cNvSpPr>
            <a:spLocks noGrp="1"/>
          </p:cNvSpPr>
          <p:nvPr>
            <p:ph type="body" sz="quarter" idx="10" hasCustomPrompt="1"/>
          </p:nvPr>
        </p:nvSpPr>
        <p:spPr>
          <a:xfrm>
            <a:off x="1390650" y="1282700"/>
            <a:ext cx="6362700" cy="3236913"/>
          </a:xfrm>
          <a:prstGeom prst="rect">
            <a:avLst/>
          </a:prstGeom>
        </p:spPr>
        <p:txBody>
          <a:bodyPr vert="horz"/>
          <a:lstStyle>
            <a:lvl1pPr marL="0" indent="0">
              <a:buNone/>
              <a:defRPr sz="2000" baseline="0">
                <a:solidFill>
                  <a:schemeClr val="tx1"/>
                </a:solidFill>
                <a:latin typeface="Montserrat" panose="00000500000000000000" pitchFamily="50" charset="0"/>
                <a:cs typeface="Montserrat" panose="00000500000000000000" pitchFamily="50" charset="0"/>
              </a:defRPr>
            </a:lvl1pPr>
          </a:lstStyle>
          <a:p>
            <a:pPr lvl="0"/>
            <a:r>
              <a:rPr lang="en-US" sz="2000" dirty="0"/>
              <a:t>Quote or highlight</a:t>
            </a:r>
          </a:p>
        </p:txBody>
      </p:sp>
    </p:spTree>
    <p:extLst>
      <p:ext uri="{BB962C8B-B14F-4D97-AF65-F5344CB8AC3E}">
        <p14:creationId xmlns:p14="http://schemas.microsoft.com/office/powerpoint/2010/main" val="4150033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ue Text Page">
    <p:spTree>
      <p:nvGrpSpPr>
        <p:cNvPr id="1" name=""/>
        <p:cNvGrpSpPr/>
        <p:nvPr/>
      </p:nvGrpSpPr>
      <p:grpSpPr>
        <a:xfrm>
          <a:off x="0" y="0"/>
          <a:ext cx="0" cy="0"/>
          <a:chOff x="0" y="0"/>
          <a:chExt cx="0" cy="0"/>
        </a:xfrm>
      </p:grpSpPr>
      <p:pic>
        <p:nvPicPr>
          <p:cNvPr id="3" name="Picture 2" descr="Blue Separato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36"/>
            <a:ext cx="9144000" cy="6857464"/>
          </a:xfrm>
          <a:prstGeom prst="rect">
            <a:avLst/>
          </a:prstGeom>
        </p:spPr>
      </p:pic>
      <p:sp>
        <p:nvSpPr>
          <p:cNvPr id="6" name="Text Placeholder 13"/>
          <p:cNvSpPr>
            <a:spLocks noGrp="1"/>
          </p:cNvSpPr>
          <p:nvPr>
            <p:ph type="body" sz="quarter" idx="10" hasCustomPrompt="1"/>
          </p:nvPr>
        </p:nvSpPr>
        <p:spPr>
          <a:xfrm>
            <a:off x="1390650" y="1282700"/>
            <a:ext cx="6362700" cy="3236913"/>
          </a:xfrm>
          <a:prstGeom prst="rect">
            <a:avLst/>
          </a:prstGeom>
        </p:spPr>
        <p:txBody>
          <a:bodyPr vert="horz"/>
          <a:lstStyle>
            <a:lvl1pPr marL="0" indent="0">
              <a:buNone/>
              <a:defRPr sz="2000" baseline="0">
                <a:solidFill>
                  <a:schemeClr val="tx1"/>
                </a:solidFill>
                <a:latin typeface="Montserrat" panose="00000500000000000000" pitchFamily="50" charset="0"/>
                <a:cs typeface="Montserrat" panose="00000500000000000000" pitchFamily="50" charset="0"/>
              </a:defRPr>
            </a:lvl1pPr>
          </a:lstStyle>
          <a:p>
            <a:pPr lvl="0"/>
            <a:r>
              <a:rPr lang="en-US" sz="2000" dirty="0"/>
              <a:t>Quote or highlight</a:t>
            </a:r>
          </a:p>
        </p:txBody>
      </p:sp>
    </p:spTree>
    <p:extLst>
      <p:ext uri="{BB962C8B-B14F-4D97-AF65-F5344CB8AC3E}">
        <p14:creationId xmlns:p14="http://schemas.microsoft.com/office/powerpoint/2010/main" val="2965022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Only with Title">
    <p:spTree>
      <p:nvGrpSpPr>
        <p:cNvPr id="1" name=""/>
        <p:cNvGrpSpPr/>
        <p:nvPr/>
      </p:nvGrpSpPr>
      <p:grpSpPr>
        <a:xfrm>
          <a:off x="0" y="0"/>
          <a:ext cx="0" cy="0"/>
          <a:chOff x="0" y="0"/>
          <a:chExt cx="0" cy="0"/>
        </a:xfrm>
      </p:grpSpPr>
      <p:pic>
        <p:nvPicPr>
          <p:cNvPr id="3" name="Picture 2" descr="nacsa_template_info_blank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464"/>
          </a:xfrm>
          <a:prstGeom prst="rect">
            <a:avLst/>
          </a:prstGeom>
        </p:spPr>
      </p:pic>
      <p:sp>
        <p:nvSpPr>
          <p:cNvPr id="5" name="Text Placeholder 4"/>
          <p:cNvSpPr>
            <a:spLocks noGrp="1"/>
          </p:cNvSpPr>
          <p:nvPr>
            <p:ph type="body" sz="quarter" idx="10" hasCustomPrompt="1"/>
          </p:nvPr>
        </p:nvSpPr>
        <p:spPr>
          <a:xfrm>
            <a:off x="609600" y="336028"/>
            <a:ext cx="6113463" cy="1095966"/>
          </a:xfrm>
          <a:prstGeom prst="rect">
            <a:avLst/>
          </a:prstGeom>
        </p:spPr>
        <p:txBody>
          <a:bodyPr vert="horz"/>
          <a:lstStyle>
            <a:lvl1pPr marL="0" indent="0">
              <a:lnSpc>
                <a:spcPts val="3400"/>
              </a:lnSpc>
              <a:buNone/>
              <a:defRPr cap="all" baseline="0">
                <a:solidFill>
                  <a:schemeClr val="tx2"/>
                </a:solidFill>
                <a:latin typeface="Montserrat-Light" panose="00000400000000000000" pitchFamily="50" charset="0"/>
              </a:defRPr>
            </a:lvl1pPr>
          </a:lstStyle>
          <a:p>
            <a:pPr lvl="0"/>
            <a:r>
              <a:rPr lang="en-US" dirty="0"/>
              <a:t>Title of slide</a:t>
            </a:r>
          </a:p>
        </p:txBody>
      </p:sp>
      <p:sp>
        <p:nvSpPr>
          <p:cNvPr id="8" name="Text Placeholder 7"/>
          <p:cNvSpPr>
            <a:spLocks noGrp="1"/>
          </p:cNvSpPr>
          <p:nvPr>
            <p:ph type="body" sz="quarter" idx="11" hasCustomPrompt="1"/>
          </p:nvPr>
        </p:nvSpPr>
        <p:spPr>
          <a:xfrm>
            <a:off x="609600" y="2017713"/>
            <a:ext cx="7007225" cy="2830512"/>
          </a:xfrm>
          <a:prstGeom prst="rect">
            <a:avLst/>
          </a:prstGeom>
        </p:spPr>
        <p:txBody>
          <a:bodyPr vert="horz"/>
          <a:lstStyle>
            <a:lvl1pPr marL="0" indent="0">
              <a:lnSpc>
                <a:spcPct val="100000"/>
              </a:lnSpc>
              <a:buNone/>
              <a:defRPr sz="2000" baseline="0">
                <a:solidFill>
                  <a:srgbClr val="404040"/>
                </a:solidFill>
                <a:latin typeface="Franklin Gothic Book" panose="020B0503020102020204" pitchFamily="34" charset="0"/>
                <a:cs typeface="Franklin Gothic Book" panose="020B0503020102020204" pitchFamily="34" charset="0"/>
              </a:defRPr>
            </a:lvl1pPr>
          </a:lstStyle>
          <a:p>
            <a:pPr lvl="0"/>
            <a:r>
              <a:rPr lang="en-US" sz="2000" dirty="0">
                <a:solidFill>
                  <a:schemeClr val="bg1"/>
                </a:solidFill>
              </a:rPr>
              <a:t>Text goes here.</a:t>
            </a:r>
          </a:p>
        </p:txBody>
      </p:sp>
    </p:spTree>
    <p:extLst>
      <p:ext uri="{BB962C8B-B14F-4D97-AF65-F5344CB8AC3E}">
        <p14:creationId xmlns:p14="http://schemas.microsoft.com/office/powerpoint/2010/main" val="1589291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d Text Only with Sidebar">
    <p:spTree>
      <p:nvGrpSpPr>
        <p:cNvPr id="1" name=""/>
        <p:cNvGrpSpPr/>
        <p:nvPr/>
      </p:nvGrpSpPr>
      <p:grpSpPr>
        <a:xfrm>
          <a:off x="0" y="0"/>
          <a:ext cx="0" cy="0"/>
          <a:chOff x="0" y="0"/>
          <a:chExt cx="0" cy="0"/>
        </a:xfrm>
      </p:grpSpPr>
      <p:pic>
        <p:nvPicPr>
          <p:cNvPr id="3" name="Picture 2" descr="Red Sideba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464"/>
          </a:xfrm>
          <a:prstGeom prst="rect">
            <a:avLst/>
          </a:prstGeom>
        </p:spPr>
      </p:pic>
      <p:sp>
        <p:nvSpPr>
          <p:cNvPr id="7" name="Text Placeholder 4"/>
          <p:cNvSpPr>
            <a:spLocks noGrp="1"/>
          </p:cNvSpPr>
          <p:nvPr>
            <p:ph type="body" sz="quarter" idx="10" hasCustomPrompt="1"/>
          </p:nvPr>
        </p:nvSpPr>
        <p:spPr>
          <a:xfrm>
            <a:off x="609600" y="336028"/>
            <a:ext cx="6113463" cy="1095966"/>
          </a:xfrm>
          <a:prstGeom prst="rect">
            <a:avLst/>
          </a:prstGeom>
        </p:spPr>
        <p:txBody>
          <a:bodyPr vert="horz"/>
          <a:lstStyle>
            <a:lvl1pPr marL="0" indent="0">
              <a:lnSpc>
                <a:spcPts val="3400"/>
              </a:lnSpc>
              <a:buNone/>
              <a:defRPr cap="all" baseline="0">
                <a:solidFill>
                  <a:schemeClr val="tx2"/>
                </a:solidFill>
                <a:latin typeface="Montserrat-Light" panose="00000400000000000000" pitchFamily="50" charset="0"/>
              </a:defRPr>
            </a:lvl1pPr>
          </a:lstStyle>
          <a:p>
            <a:pPr lvl="0"/>
            <a:r>
              <a:rPr lang="en-US" dirty="0"/>
              <a:t>Title of slide</a:t>
            </a:r>
          </a:p>
        </p:txBody>
      </p:sp>
      <p:sp>
        <p:nvSpPr>
          <p:cNvPr id="8" name="Text Placeholder 7"/>
          <p:cNvSpPr>
            <a:spLocks noGrp="1"/>
          </p:cNvSpPr>
          <p:nvPr>
            <p:ph type="body" sz="quarter" idx="11" hasCustomPrompt="1"/>
          </p:nvPr>
        </p:nvSpPr>
        <p:spPr>
          <a:xfrm>
            <a:off x="609600" y="2017712"/>
            <a:ext cx="4532830" cy="4050709"/>
          </a:xfrm>
          <a:prstGeom prst="rect">
            <a:avLst/>
          </a:prstGeom>
        </p:spPr>
        <p:txBody>
          <a:bodyPr vert="horz"/>
          <a:lstStyle>
            <a:lvl1pPr marL="0" indent="0">
              <a:lnSpc>
                <a:spcPct val="100000"/>
              </a:lnSpc>
              <a:buNone/>
              <a:defRPr sz="2000" baseline="0">
                <a:solidFill>
                  <a:srgbClr val="404040"/>
                </a:solidFill>
                <a:latin typeface="Franklin Gothic Book"/>
                <a:cs typeface="Franklin Gothic Book"/>
              </a:defRPr>
            </a:lvl1pPr>
          </a:lstStyle>
          <a:p>
            <a:pPr lvl="0"/>
            <a:r>
              <a:rPr lang="en-US" sz="2000" dirty="0">
                <a:solidFill>
                  <a:schemeClr val="bg1"/>
                </a:solidFill>
              </a:rPr>
              <a:t>Text goes here.</a:t>
            </a:r>
          </a:p>
        </p:txBody>
      </p:sp>
      <p:sp>
        <p:nvSpPr>
          <p:cNvPr id="9" name="Text Placeholder 8"/>
          <p:cNvSpPr>
            <a:spLocks noGrp="1"/>
          </p:cNvSpPr>
          <p:nvPr>
            <p:ph type="body" sz="quarter" idx="12" hasCustomPrompt="1"/>
          </p:nvPr>
        </p:nvSpPr>
        <p:spPr>
          <a:xfrm>
            <a:off x="6723063" y="1173163"/>
            <a:ext cx="2295525" cy="4895850"/>
          </a:xfrm>
          <a:prstGeom prst="rect">
            <a:avLst/>
          </a:prstGeom>
        </p:spPr>
        <p:txBody>
          <a:bodyPr vert="horz"/>
          <a:lstStyle>
            <a:lvl1pPr marL="0" indent="0">
              <a:lnSpc>
                <a:spcPts val="1400"/>
              </a:lnSpc>
              <a:buNone/>
              <a:defRPr sz="1800" b="0" i="0" cap="none" baseline="0">
                <a:solidFill>
                  <a:schemeClr val="tx1"/>
                </a:solidFill>
                <a:latin typeface="Franklin Gothic Book" panose="020B0503020102020204" pitchFamily="34" charset="0"/>
                <a:cs typeface="Franklin Gothic Book" panose="020B0503020102020204" pitchFamily="34" charset="0"/>
              </a:defRPr>
            </a:lvl1pPr>
          </a:lstStyle>
          <a:p>
            <a:pPr lvl="0"/>
            <a:r>
              <a:rPr lang="en-US" dirty="0"/>
              <a:t>SIDE TEXT</a:t>
            </a:r>
          </a:p>
        </p:txBody>
      </p:sp>
    </p:spTree>
    <p:extLst>
      <p:ext uri="{BB962C8B-B14F-4D97-AF65-F5344CB8AC3E}">
        <p14:creationId xmlns:p14="http://schemas.microsoft.com/office/powerpoint/2010/main" val="58146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ue Text Only with Sidebar">
    <p:spTree>
      <p:nvGrpSpPr>
        <p:cNvPr id="1" name=""/>
        <p:cNvGrpSpPr/>
        <p:nvPr/>
      </p:nvGrpSpPr>
      <p:grpSpPr>
        <a:xfrm>
          <a:off x="0" y="0"/>
          <a:ext cx="0" cy="0"/>
          <a:chOff x="0" y="0"/>
          <a:chExt cx="0" cy="0"/>
        </a:xfrm>
      </p:grpSpPr>
      <p:pic>
        <p:nvPicPr>
          <p:cNvPr id="3" name="Picture 2" descr="Blue Sideba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36"/>
            <a:ext cx="9144000" cy="6857464"/>
          </a:xfrm>
          <a:prstGeom prst="rect">
            <a:avLst/>
          </a:prstGeom>
        </p:spPr>
      </p:pic>
      <p:sp>
        <p:nvSpPr>
          <p:cNvPr id="7" name="Text Placeholder 4"/>
          <p:cNvSpPr>
            <a:spLocks noGrp="1"/>
          </p:cNvSpPr>
          <p:nvPr>
            <p:ph type="body" sz="quarter" idx="10" hasCustomPrompt="1"/>
          </p:nvPr>
        </p:nvSpPr>
        <p:spPr>
          <a:xfrm>
            <a:off x="609600" y="336028"/>
            <a:ext cx="6113463" cy="1095966"/>
          </a:xfrm>
          <a:prstGeom prst="rect">
            <a:avLst/>
          </a:prstGeom>
        </p:spPr>
        <p:txBody>
          <a:bodyPr vert="horz"/>
          <a:lstStyle>
            <a:lvl1pPr marL="0" indent="0">
              <a:lnSpc>
                <a:spcPts val="3400"/>
              </a:lnSpc>
              <a:buNone/>
              <a:defRPr cap="all" baseline="0">
                <a:solidFill>
                  <a:schemeClr val="tx2"/>
                </a:solidFill>
                <a:latin typeface="Montserrat-Light" panose="00000400000000000000" pitchFamily="50" charset="0"/>
              </a:defRPr>
            </a:lvl1pPr>
          </a:lstStyle>
          <a:p>
            <a:pPr lvl="0"/>
            <a:r>
              <a:rPr lang="en-US" dirty="0"/>
              <a:t>Title of slide</a:t>
            </a:r>
          </a:p>
        </p:txBody>
      </p:sp>
      <p:sp>
        <p:nvSpPr>
          <p:cNvPr id="8" name="Text Placeholder 7"/>
          <p:cNvSpPr>
            <a:spLocks noGrp="1"/>
          </p:cNvSpPr>
          <p:nvPr>
            <p:ph type="body" sz="quarter" idx="11" hasCustomPrompt="1"/>
          </p:nvPr>
        </p:nvSpPr>
        <p:spPr>
          <a:xfrm>
            <a:off x="609600" y="2017712"/>
            <a:ext cx="4532830" cy="4050709"/>
          </a:xfrm>
          <a:prstGeom prst="rect">
            <a:avLst/>
          </a:prstGeom>
        </p:spPr>
        <p:txBody>
          <a:bodyPr vert="horz"/>
          <a:lstStyle>
            <a:lvl1pPr marL="0" indent="0">
              <a:lnSpc>
                <a:spcPct val="100000"/>
              </a:lnSpc>
              <a:buNone/>
              <a:defRPr sz="2000" baseline="0">
                <a:solidFill>
                  <a:schemeClr val="bg1"/>
                </a:solidFill>
                <a:latin typeface="Franklin Gothic Book"/>
                <a:cs typeface="Franklin Gothic Book"/>
              </a:defRPr>
            </a:lvl1pPr>
          </a:lstStyle>
          <a:p>
            <a:pPr lvl="0"/>
            <a:r>
              <a:rPr lang="en-US" sz="2000" dirty="0">
                <a:solidFill>
                  <a:schemeClr val="bg1"/>
                </a:solidFill>
              </a:rPr>
              <a:t>Text goes here.</a:t>
            </a:r>
          </a:p>
        </p:txBody>
      </p:sp>
      <p:sp>
        <p:nvSpPr>
          <p:cNvPr id="9" name="Text Placeholder 8"/>
          <p:cNvSpPr>
            <a:spLocks noGrp="1"/>
          </p:cNvSpPr>
          <p:nvPr>
            <p:ph type="body" sz="quarter" idx="12" hasCustomPrompt="1"/>
          </p:nvPr>
        </p:nvSpPr>
        <p:spPr>
          <a:xfrm>
            <a:off x="6723063" y="1173163"/>
            <a:ext cx="2295525" cy="4895850"/>
          </a:xfrm>
          <a:prstGeom prst="rect">
            <a:avLst/>
          </a:prstGeom>
        </p:spPr>
        <p:txBody>
          <a:bodyPr vert="horz"/>
          <a:lstStyle>
            <a:lvl1pPr marL="0" indent="0">
              <a:lnSpc>
                <a:spcPts val="1400"/>
              </a:lnSpc>
              <a:buNone/>
              <a:defRPr sz="1800" b="0" i="0" cap="none" baseline="0">
                <a:solidFill>
                  <a:schemeClr val="tx1"/>
                </a:solidFill>
                <a:latin typeface="Franklin Gothic Book"/>
                <a:cs typeface="Franklin Gothic Book"/>
              </a:defRPr>
            </a:lvl1pPr>
          </a:lstStyle>
          <a:p>
            <a:pPr lvl="0"/>
            <a:r>
              <a:rPr lang="en-US" dirty="0"/>
              <a:t>SIDE TEXT</a:t>
            </a:r>
          </a:p>
        </p:txBody>
      </p:sp>
    </p:spTree>
    <p:extLst>
      <p:ext uri="{BB962C8B-B14F-4D97-AF65-F5344CB8AC3E}">
        <p14:creationId xmlns:p14="http://schemas.microsoft.com/office/powerpoint/2010/main" val="2768282802"/>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theme" Target="../theme/theme1.xml"/><Relationship Id="rId28" Type="http://schemas.openxmlformats.org/officeDocument/2006/relationships/image" Target="../media/image1.jpg"/><Relationship Id="rId29" Type="http://schemas.openxmlformats.org/officeDocument/2006/relationships/image" Target="../media/image2.jp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lankblank.jpg"/>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a:off x="0" y="0"/>
            <a:ext cx="9144000" cy="6857464"/>
          </a:xfrm>
          <a:prstGeom prst="rect">
            <a:avLst/>
          </a:prstGeom>
        </p:spPr>
      </p:pic>
      <p:pic>
        <p:nvPicPr>
          <p:cNvPr id="8" name="Picture 7" descr="background.jpg"/>
          <p:cNvPicPr>
            <a:picLocks noChangeAspect="1"/>
          </p:cNvPicPr>
          <p:nvPr userDrawn="1"/>
        </p:nvPicPr>
        <p:blipFill>
          <a:blip r:embed="rId29">
            <a:extLst>
              <a:ext uri="{28A0092B-C50C-407E-A947-70E740481C1C}">
                <a14:useLocalDpi xmlns:a14="http://schemas.microsoft.com/office/drawing/2010/main" val="0"/>
              </a:ext>
            </a:extLst>
          </a:blip>
          <a:stretch>
            <a:fillRect/>
          </a:stretch>
        </p:blipFill>
        <p:spPr>
          <a:xfrm>
            <a:off x="0" y="536"/>
            <a:ext cx="9144000" cy="6857464"/>
          </a:xfrm>
          <a:prstGeom prst="rect">
            <a:avLst/>
          </a:prstGeom>
        </p:spPr>
      </p:pic>
    </p:spTree>
    <p:extLst>
      <p:ext uri="{BB962C8B-B14F-4D97-AF65-F5344CB8AC3E}">
        <p14:creationId xmlns:p14="http://schemas.microsoft.com/office/powerpoint/2010/main" val="1396925775"/>
      </p:ext>
    </p:extLst>
  </p:cSld>
  <p:clrMap bg1="lt1" tx1="dk1" bg2="lt2" tx2="dk2" accent1="accent1" accent2="accent2" accent3="accent3" accent4="accent4" accent5="accent5" accent6="accent6" hlink="hlink" folHlink="folHlink"/>
  <p:sldLayoutIdLst>
    <p:sldLayoutId id="2147483668" r:id="rId1"/>
    <p:sldLayoutId id="2147483674" r:id="rId2"/>
    <p:sldLayoutId id="2147483650" r:id="rId3"/>
    <p:sldLayoutId id="2147483651" r:id="rId4"/>
    <p:sldLayoutId id="2147483685" r:id="rId5"/>
    <p:sldLayoutId id="2147483686" r:id="rId6"/>
    <p:sldLayoutId id="2147483687" r:id="rId7"/>
    <p:sldLayoutId id="2147483688" r:id="rId8"/>
    <p:sldLayoutId id="2147483689" r:id="rId9"/>
    <p:sldLayoutId id="2147483692" r:id="rId10"/>
    <p:sldLayoutId id="2147483693" r:id="rId11"/>
    <p:sldLayoutId id="2147483694" r:id="rId12"/>
    <p:sldLayoutId id="2147483656" r:id="rId13"/>
    <p:sldLayoutId id="2147483657" r:id="rId14"/>
    <p:sldLayoutId id="2147483691" r:id="rId15"/>
    <p:sldLayoutId id="2147483658"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latin typeface="Franklin Gothic Book" charset="0"/>
                <a:ea typeface="Franklin Gothic Book" charset="0"/>
                <a:cs typeface="Franklin Gothic Book" charset="0"/>
              </a:rPr>
              <a:t>Overview of the 2017 scpcsd addendum</a:t>
            </a:r>
          </a:p>
        </p:txBody>
      </p:sp>
      <p:sp>
        <p:nvSpPr>
          <p:cNvPr id="3" name="Text Placeholder 2"/>
          <p:cNvSpPr>
            <a:spLocks noGrp="1"/>
          </p:cNvSpPr>
          <p:nvPr>
            <p:ph type="body" sz="quarter" idx="11"/>
          </p:nvPr>
        </p:nvSpPr>
        <p:spPr/>
        <p:txBody>
          <a:bodyPr/>
          <a:lstStyle/>
          <a:p>
            <a:r>
              <a:rPr lang="en-US" b="0" dirty="0">
                <a:latin typeface="Franklin Gothic Book" charset="0"/>
                <a:ea typeface="Franklin Gothic Book" charset="0"/>
                <a:cs typeface="Franklin Gothic Book" charset="0"/>
              </a:rPr>
              <a:t>Erin reddy, nacsa</a:t>
            </a:r>
          </a:p>
          <a:p>
            <a:r>
              <a:rPr lang="en-US" b="0" dirty="0">
                <a:latin typeface="Franklin Gothic Book" charset="0"/>
                <a:ea typeface="Franklin Gothic Book" charset="0"/>
                <a:cs typeface="Franklin Gothic Book" charset="0"/>
              </a:rPr>
              <a:t>November 9, 2016</a:t>
            </a:r>
          </a:p>
        </p:txBody>
      </p:sp>
    </p:spTree>
    <p:extLst>
      <p:ext uri="{BB962C8B-B14F-4D97-AF65-F5344CB8AC3E}">
        <p14:creationId xmlns:p14="http://schemas.microsoft.com/office/powerpoint/2010/main" val="58154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09600" y="336028"/>
            <a:ext cx="8103476" cy="1095966"/>
          </a:xfrm>
        </p:spPr>
        <p:txBody>
          <a:bodyPr/>
          <a:lstStyle/>
          <a:p>
            <a:r>
              <a:rPr lang="en-US" dirty="0">
                <a:latin typeface="Franklin Gothic Book" charset="0"/>
                <a:ea typeface="Franklin Gothic Book" charset="0"/>
                <a:cs typeface="Franklin Gothic Book" charset="0"/>
              </a:rPr>
              <a:t>Part 1: supplemental information</a:t>
            </a:r>
          </a:p>
          <a:p>
            <a:r>
              <a:rPr lang="en-US" sz="2800" dirty="0">
                <a:solidFill>
                  <a:schemeClr val="accent1"/>
                </a:solidFill>
                <a:latin typeface="Franklin Gothic Book" charset="0"/>
                <a:ea typeface="Franklin Gothic Book" charset="0"/>
                <a:cs typeface="Franklin Gothic Book" charset="0"/>
              </a:rPr>
              <a:t>Daily schedule &amp; school calendar</a:t>
            </a:r>
          </a:p>
        </p:txBody>
      </p:sp>
      <p:sp>
        <p:nvSpPr>
          <p:cNvPr id="3" name="Text Placeholder 2"/>
          <p:cNvSpPr>
            <a:spLocks noGrp="1"/>
          </p:cNvSpPr>
          <p:nvPr>
            <p:ph type="body" sz="quarter" idx="11"/>
          </p:nvPr>
        </p:nvSpPr>
        <p:spPr>
          <a:xfrm>
            <a:off x="609601" y="1923393"/>
            <a:ext cx="3500176" cy="4624552"/>
          </a:xfrm>
        </p:spPr>
        <p:txBody>
          <a:bodyPr>
            <a:normAutofit/>
          </a:bodyPr>
          <a:lstStyle/>
          <a:p>
            <a:r>
              <a:rPr lang="en-US" b="1" dirty="0">
                <a:solidFill>
                  <a:schemeClr val="accent1"/>
                </a:solidFill>
              </a:rPr>
              <a:t>ADDENDUM QUESTION</a:t>
            </a:r>
          </a:p>
          <a:p>
            <a:endParaRPr lang="en-US" dirty="0"/>
          </a:p>
          <a:p>
            <a:pPr marL="342900" indent="-342900">
              <a:buFont typeface="+mj-lt"/>
              <a:buAutoNum type="arabicPeriod"/>
            </a:pPr>
            <a:r>
              <a:rPr lang="en-US" sz="1800" dirty="0"/>
              <a:t>Explain how the </a:t>
            </a:r>
            <a:r>
              <a:rPr lang="en-US" sz="1800" b="1" u="sng" dirty="0"/>
              <a:t>daily schedule </a:t>
            </a:r>
            <a:r>
              <a:rPr lang="en-US" sz="1800" dirty="0"/>
              <a:t>and </a:t>
            </a:r>
            <a:r>
              <a:rPr lang="en-US" sz="1800" b="1" u="sng" dirty="0"/>
              <a:t>calendar</a:t>
            </a:r>
            <a:r>
              <a:rPr lang="en-US" sz="1800" dirty="0"/>
              <a:t> you submitted as Appendix D (SCDE 2017 Application, p. 10) create substantial likelihood for </a:t>
            </a:r>
            <a:r>
              <a:rPr lang="en-US" sz="1800" b="1" u="sng" dirty="0"/>
              <a:t>successful implementation of the instructional program </a:t>
            </a:r>
            <a:r>
              <a:rPr lang="en-US" sz="1800" dirty="0"/>
              <a:t>and fulfillment of the </a:t>
            </a:r>
            <a:r>
              <a:rPr lang="en-US" sz="1800" b="1" u="sng" dirty="0"/>
              <a:t>school’s educational objectives</a:t>
            </a:r>
            <a:r>
              <a:rPr lang="en-US" sz="1800" dirty="0"/>
              <a:t>. </a:t>
            </a:r>
          </a:p>
          <a:p>
            <a:endParaRPr lang="en-US" dirty="0"/>
          </a:p>
          <a:p>
            <a:endParaRPr lang="en-US" dirty="0"/>
          </a:p>
        </p:txBody>
      </p:sp>
      <p:sp>
        <p:nvSpPr>
          <p:cNvPr id="4" name="Text Placeholder 3"/>
          <p:cNvSpPr>
            <a:spLocks noGrp="1"/>
          </p:cNvSpPr>
          <p:nvPr>
            <p:ph type="body" sz="quarter" idx="12"/>
          </p:nvPr>
        </p:nvSpPr>
        <p:spPr>
          <a:xfrm>
            <a:off x="5034224" y="1923393"/>
            <a:ext cx="3500176" cy="4330261"/>
          </a:xfrm>
        </p:spPr>
        <p:txBody>
          <a:bodyPr>
            <a:normAutofit/>
          </a:bodyPr>
          <a:lstStyle/>
          <a:p>
            <a:pPr lvl="0"/>
            <a:r>
              <a:rPr lang="en-US" b="1" dirty="0">
                <a:solidFill>
                  <a:schemeClr val="accent1"/>
                </a:solidFill>
              </a:rPr>
              <a:t>CRITERIA</a:t>
            </a:r>
          </a:p>
          <a:p>
            <a:pPr lvl="0"/>
            <a:endParaRPr lang="en-US" dirty="0"/>
          </a:p>
          <a:p>
            <a:pPr lvl="0"/>
            <a:r>
              <a:rPr lang="en-US" sz="1800" dirty="0"/>
              <a:t>Effective </a:t>
            </a:r>
            <a:r>
              <a:rPr lang="en-US" sz="1800" b="1" u="sng" dirty="0"/>
              <a:t>establishment of the proposed school culture</a:t>
            </a:r>
            <a:r>
              <a:rPr lang="en-US" sz="1800" dirty="0" smtClean="0"/>
              <a:t>;</a:t>
            </a:r>
          </a:p>
          <a:p>
            <a:pPr lvl="0"/>
            <a:endParaRPr lang="en-US" sz="1800" dirty="0"/>
          </a:p>
          <a:p>
            <a:pPr lvl="0"/>
            <a:r>
              <a:rPr lang="en-US" sz="1800" dirty="0"/>
              <a:t>Sound preparation for addressing the particular </a:t>
            </a:r>
            <a:r>
              <a:rPr lang="en-US" sz="1800" b="1" u="sng" dirty="0"/>
              <a:t>demands of the school’s educational program</a:t>
            </a:r>
            <a:r>
              <a:rPr lang="en-US" sz="1800" dirty="0"/>
              <a:t>; </a:t>
            </a:r>
          </a:p>
          <a:p>
            <a:pPr lvl="0"/>
            <a:endParaRPr lang="en-US" sz="1800" dirty="0"/>
          </a:p>
          <a:p>
            <a:pPr lvl="0"/>
            <a:r>
              <a:rPr lang="en-US" sz="1800" dirty="0"/>
              <a:t>Meeting the </a:t>
            </a:r>
            <a:r>
              <a:rPr lang="en-US" sz="1800" b="1" u="sng" dirty="0"/>
              <a:t>demands of proposed instructional methodologies</a:t>
            </a:r>
            <a:r>
              <a:rPr lang="en-US" sz="1800" dirty="0"/>
              <a:t>, such as planning time and/or professional development for teaching staff.</a:t>
            </a:r>
          </a:p>
          <a:p>
            <a:endParaRPr lang="en-US" dirty="0"/>
          </a:p>
        </p:txBody>
      </p:sp>
    </p:spTree>
    <p:extLst>
      <p:ext uri="{BB962C8B-B14F-4D97-AF65-F5344CB8AC3E}">
        <p14:creationId xmlns:p14="http://schemas.microsoft.com/office/powerpoint/2010/main" val="1768255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09600" y="336028"/>
            <a:ext cx="8103476" cy="1095966"/>
          </a:xfrm>
        </p:spPr>
        <p:txBody>
          <a:bodyPr/>
          <a:lstStyle/>
          <a:p>
            <a:r>
              <a:rPr lang="en-US" dirty="0">
                <a:latin typeface="Franklin Gothic Book" charset="0"/>
                <a:ea typeface="Franklin Gothic Book" charset="0"/>
                <a:cs typeface="Franklin Gothic Book" charset="0"/>
              </a:rPr>
              <a:t>Part 1: supplemental information</a:t>
            </a:r>
          </a:p>
          <a:p>
            <a:r>
              <a:rPr lang="en-US" sz="2800" dirty="0">
                <a:solidFill>
                  <a:schemeClr val="accent1"/>
                </a:solidFill>
                <a:latin typeface="Franklin Gothic Book" charset="0"/>
                <a:ea typeface="Franklin Gothic Book" charset="0"/>
                <a:cs typeface="Franklin Gothic Book" charset="0"/>
              </a:rPr>
              <a:t>Governance and leadership</a:t>
            </a:r>
          </a:p>
        </p:txBody>
      </p:sp>
      <p:sp>
        <p:nvSpPr>
          <p:cNvPr id="3" name="Text Placeholder 2"/>
          <p:cNvSpPr>
            <a:spLocks noGrp="1"/>
          </p:cNvSpPr>
          <p:nvPr>
            <p:ph type="body" sz="quarter" idx="11"/>
          </p:nvPr>
        </p:nvSpPr>
        <p:spPr>
          <a:xfrm>
            <a:off x="609601" y="1431994"/>
            <a:ext cx="3500176" cy="5426006"/>
          </a:xfrm>
        </p:spPr>
        <p:txBody>
          <a:bodyPr>
            <a:normAutofit fontScale="47500" lnSpcReduction="20000"/>
          </a:bodyPr>
          <a:lstStyle/>
          <a:p>
            <a:r>
              <a:rPr lang="en-US" sz="2500" b="1" dirty="0">
                <a:solidFill>
                  <a:schemeClr val="accent1"/>
                </a:solidFill>
              </a:rPr>
              <a:t>ADDENDUM QUESTIONS</a:t>
            </a:r>
          </a:p>
          <a:p>
            <a:endParaRPr lang="en-US" dirty="0"/>
          </a:p>
          <a:p>
            <a:pPr lvl="0"/>
            <a:r>
              <a:rPr lang="en-US" sz="2500" dirty="0"/>
              <a:t>4. Identify the key skills, experience, and areas of expertise that the governing board currently possesses that will foster effective charter school governance and substantial likelihood that it has the capacity to establish a viable school. </a:t>
            </a:r>
          </a:p>
          <a:p>
            <a:r>
              <a:rPr lang="en-US" sz="2500" dirty="0"/>
              <a:t> </a:t>
            </a:r>
          </a:p>
          <a:p>
            <a:pPr lvl="0"/>
            <a:r>
              <a:rPr lang="en-US" sz="2500" dirty="0"/>
              <a:t>5. What are the governing board’s primary gaps or areas for development in terms of governing board skills, experience, and/or areas of expertise? Discuss your plans to fill those needs.</a:t>
            </a:r>
          </a:p>
          <a:p>
            <a:r>
              <a:rPr lang="en-US" sz="2500" dirty="0"/>
              <a:t> </a:t>
            </a:r>
          </a:p>
          <a:p>
            <a:pPr lvl="0"/>
            <a:r>
              <a:rPr lang="en-US" sz="2500" dirty="0"/>
              <a:t>6. Respond to item 6.a. </a:t>
            </a:r>
            <a:r>
              <a:rPr lang="en-US" sz="2500" b="1" dirty="0"/>
              <a:t>or</a:t>
            </a:r>
            <a:r>
              <a:rPr lang="en-US" sz="2500" dirty="0"/>
              <a:t> 6.b., below, as applicable to your school’s current status:</a:t>
            </a:r>
          </a:p>
          <a:p>
            <a:r>
              <a:rPr lang="en-US" sz="2500" dirty="0"/>
              <a:t> </a:t>
            </a:r>
          </a:p>
          <a:p>
            <a:r>
              <a:rPr lang="en-US" sz="2500" dirty="0"/>
              <a:t>6.a. </a:t>
            </a:r>
            <a:r>
              <a:rPr lang="en-US" sz="2500" b="1" dirty="0"/>
              <a:t>Identified school leader</a:t>
            </a:r>
            <a:r>
              <a:rPr lang="en-US" sz="2500" dirty="0"/>
              <a:t>. If the school’s leader (whatever the title, such as administrator, principal, executive director, etc.) has been identified, discuss your reasons for the selection. Describe his or her primary strengths that are most relevant for the demands of the position. Discuss key aspects of the school leader’s previous experience that indicate he or she will be successful in this role at your school.</a:t>
            </a:r>
          </a:p>
          <a:p>
            <a:r>
              <a:rPr lang="en-US" sz="2500" dirty="0"/>
              <a:t> </a:t>
            </a:r>
          </a:p>
          <a:p>
            <a:r>
              <a:rPr lang="en-US" sz="2500" dirty="0"/>
              <a:t>6.b. </a:t>
            </a:r>
            <a:r>
              <a:rPr lang="en-US" sz="2500" b="1" dirty="0"/>
              <a:t>School leader not yet identified</a:t>
            </a:r>
            <a:r>
              <a:rPr lang="en-US" sz="2500" dirty="0"/>
              <a:t>. If the school leader has not been identified, discuss the qualifications, skills, and experience that will be most important for the person in this position to have in order for the school to be successful. Describe the methods to be used for recruiting qualified people. Explain the recruitment and selection timeline and process. </a:t>
            </a:r>
          </a:p>
        </p:txBody>
      </p:sp>
      <p:sp>
        <p:nvSpPr>
          <p:cNvPr id="4" name="Text Placeholder 3"/>
          <p:cNvSpPr>
            <a:spLocks noGrp="1"/>
          </p:cNvSpPr>
          <p:nvPr>
            <p:ph type="body" sz="quarter" idx="12"/>
          </p:nvPr>
        </p:nvSpPr>
        <p:spPr>
          <a:xfrm>
            <a:off x="5034224" y="1431994"/>
            <a:ext cx="3500176" cy="4892606"/>
          </a:xfrm>
        </p:spPr>
        <p:txBody>
          <a:bodyPr>
            <a:normAutofit lnSpcReduction="10000"/>
          </a:bodyPr>
          <a:lstStyle/>
          <a:p>
            <a:pPr lvl="0"/>
            <a:r>
              <a:rPr lang="en-US" sz="1400" b="1" dirty="0">
                <a:solidFill>
                  <a:schemeClr val="accent1"/>
                </a:solidFill>
              </a:rPr>
              <a:t>CRITERIA</a:t>
            </a:r>
          </a:p>
          <a:p>
            <a:pPr lvl="0"/>
            <a:endParaRPr lang="en-US" dirty="0"/>
          </a:p>
          <a:p>
            <a:pPr lvl="0"/>
            <a:r>
              <a:rPr lang="en-US" sz="1400" b="1" u="sng" dirty="0"/>
              <a:t>Strong understanding of school governance </a:t>
            </a:r>
            <a:r>
              <a:rPr lang="en-US" sz="1400" dirty="0"/>
              <a:t>and of the applicants’ current strengths and needs in this area;</a:t>
            </a:r>
          </a:p>
          <a:p>
            <a:pPr lvl="0"/>
            <a:endParaRPr lang="en-US" sz="1400" dirty="0" smtClean="0"/>
          </a:p>
          <a:p>
            <a:r>
              <a:rPr lang="en-US" sz="1400" dirty="0"/>
              <a:t>Sound </a:t>
            </a:r>
            <a:r>
              <a:rPr lang="en-US" sz="1400" b="1" u="sng" dirty="0"/>
              <a:t>plans for identifying, recruiting, and retaining board members </a:t>
            </a:r>
            <a:r>
              <a:rPr lang="en-US" sz="1400" dirty="0"/>
              <a:t>that will govern the school effectively both individually and collectively;</a:t>
            </a:r>
          </a:p>
          <a:p>
            <a:pPr lvl="0"/>
            <a:endParaRPr lang="en-US" sz="1400" dirty="0"/>
          </a:p>
          <a:p>
            <a:pPr lvl="0"/>
            <a:r>
              <a:rPr lang="en-US" sz="1400" dirty="0"/>
              <a:t>Comprehensive </a:t>
            </a:r>
            <a:r>
              <a:rPr lang="en-US" sz="1400" b="1" u="sng" dirty="0"/>
              <a:t>understanding of both general school leadership needs </a:t>
            </a:r>
            <a:r>
              <a:rPr lang="en-US" sz="1400" dirty="0"/>
              <a:t>and the </a:t>
            </a:r>
            <a:r>
              <a:rPr lang="en-US" sz="1400" b="1" u="sng" dirty="0"/>
              <a:t>school leadership qualities that will be particularly important</a:t>
            </a:r>
            <a:r>
              <a:rPr lang="en-US" sz="1400" dirty="0"/>
              <a:t> for fulfilling the school’s mission, and ensuring the overall success of the school</a:t>
            </a:r>
          </a:p>
          <a:p>
            <a:pPr lvl="0"/>
            <a:endParaRPr lang="en-US" sz="1400" dirty="0"/>
          </a:p>
          <a:p>
            <a:pPr lvl="0"/>
            <a:r>
              <a:rPr lang="en-US" sz="1400" dirty="0"/>
              <a:t>Sound </a:t>
            </a:r>
            <a:r>
              <a:rPr lang="en-US" sz="1400" b="1" u="sng" dirty="0"/>
              <a:t>plans for identifying, recruiting, and retaining a leader </a:t>
            </a:r>
            <a:r>
              <a:rPr lang="en-US" sz="1400" dirty="0"/>
              <a:t>who will lead the school effectively</a:t>
            </a:r>
            <a:r>
              <a:rPr lang="en-US" sz="1400" dirty="0" smtClean="0"/>
              <a:t>.</a:t>
            </a:r>
            <a:endParaRPr lang="en-US" sz="1400" dirty="0"/>
          </a:p>
        </p:txBody>
      </p:sp>
    </p:spTree>
    <p:extLst>
      <p:ext uri="{BB962C8B-B14F-4D97-AF65-F5344CB8AC3E}">
        <p14:creationId xmlns:p14="http://schemas.microsoft.com/office/powerpoint/2010/main" val="3780756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09600" y="336028"/>
            <a:ext cx="8103476" cy="1095966"/>
          </a:xfrm>
        </p:spPr>
        <p:txBody>
          <a:bodyPr/>
          <a:lstStyle/>
          <a:p>
            <a:r>
              <a:rPr lang="en-US" dirty="0">
                <a:latin typeface="Franklin Gothic Book" charset="0"/>
                <a:ea typeface="Franklin Gothic Book" charset="0"/>
                <a:cs typeface="Franklin Gothic Book" charset="0"/>
              </a:rPr>
              <a:t>Part 1: supplemental information</a:t>
            </a:r>
          </a:p>
          <a:p>
            <a:r>
              <a:rPr lang="en-US" sz="2800" dirty="0">
                <a:solidFill>
                  <a:schemeClr val="accent1"/>
                </a:solidFill>
                <a:latin typeface="Franklin Gothic Book" charset="0"/>
                <a:ea typeface="Franklin Gothic Book" charset="0"/>
                <a:cs typeface="Franklin Gothic Book" charset="0"/>
              </a:rPr>
              <a:t>budget</a:t>
            </a:r>
          </a:p>
        </p:txBody>
      </p:sp>
      <p:sp>
        <p:nvSpPr>
          <p:cNvPr id="3" name="Text Placeholder 2"/>
          <p:cNvSpPr>
            <a:spLocks noGrp="1"/>
          </p:cNvSpPr>
          <p:nvPr>
            <p:ph type="body" sz="quarter" idx="11"/>
          </p:nvPr>
        </p:nvSpPr>
        <p:spPr>
          <a:xfrm>
            <a:off x="609601" y="1660634"/>
            <a:ext cx="3500176" cy="4887311"/>
          </a:xfrm>
        </p:spPr>
        <p:txBody>
          <a:bodyPr>
            <a:normAutofit/>
          </a:bodyPr>
          <a:lstStyle/>
          <a:p>
            <a:r>
              <a:rPr lang="en-US" sz="1900" b="1" dirty="0">
                <a:solidFill>
                  <a:schemeClr val="accent1"/>
                </a:solidFill>
              </a:rPr>
              <a:t>ADDENDUM QUESTIONS</a:t>
            </a:r>
          </a:p>
          <a:p>
            <a:pPr>
              <a:lnSpc>
                <a:spcPct val="80000"/>
              </a:lnSpc>
            </a:pPr>
            <a:endParaRPr lang="en-US" sz="1600" dirty="0"/>
          </a:p>
          <a:p>
            <a:pPr>
              <a:lnSpc>
                <a:spcPct val="80000"/>
              </a:lnSpc>
            </a:pPr>
            <a:r>
              <a:rPr lang="en-US" sz="1600" dirty="0"/>
              <a:t>7.  Discuss the </a:t>
            </a:r>
            <a:r>
              <a:rPr lang="en-US" sz="1600" b="1" u="sng" dirty="0"/>
              <a:t>criteria underlying your key budget assumptions </a:t>
            </a:r>
            <a:r>
              <a:rPr lang="en-US" sz="1600" dirty="0"/>
              <a:t>and calculations, including but not limited to the criteria and evidence behind revenue estimates (i.e., basis for enrollment projections), employee salaries, facilities, and any expenditures for key programmatic elements. Provide specific evidence—such as salary comparables for teacher and administrator salaries or lease rates on available facilities—to </a:t>
            </a:r>
            <a:r>
              <a:rPr lang="en-US" sz="1600" b="1" u="sng" dirty="0"/>
              <a:t>demonstrate the viability of the financial plan.</a:t>
            </a:r>
          </a:p>
        </p:txBody>
      </p:sp>
      <p:sp>
        <p:nvSpPr>
          <p:cNvPr id="4" name="Text Placeholder 3"/>
          <p:cNvSpPr>
            <a:spLocks noGrp="1"/>
          </p:cNvSpPr>
          <p:nvPr>
            <p:ph type="body" sz="quarter" idx="12"/>
          </p:nvPr>
        </p:nvSpPr>
        <p:spPr>
          <a:xfrm>
            <a:off x="5034224" y="1660634"/>
            <a:ext cx="3500176" cy="4792718"/>
          </a:xfrm>
        </p:spPr>
        <p:txBody>
          <a:bodyPr>
            <a:normAutofit fontScale="55000" lnSpcReduction="20000"/>
          </a:bodyPr>
          <a:lstStyle/>
          <a:p>
            <a:pPr lvl="0"/>
            <a:r>
              <a:rPr lang="en-US" sz="3300" b="1" dirty="0">
                <a:solidFill>
                  <a:schemeClr val="accent1"/>
                </a:solidFill>
              </a:rPr>
              <a:t>CRITERIA</a:t>
            </a:r>
          </a:p>
          <a:p>
            <a:pPr lvl="0"/>
            <a:endParaRPr lang="en-US" dirty="0"/>
          </a:p>
          <a:p>
            <a:pPr lvl="0"/>
            <a:r>
              <a:rPr lang="en-US" sz="2900" b="1" u="sng" dirty="0"/>
              <a:t>Reasonable revenue assumptions </a:t>
            </a:r>
            <a:r>
              <a:rPr lang="en-US" sz="2900" dirty="0"/>
              <a:t>based on accurate understanding of public school per pupil and entitlement funding;</a:t>
            </a:r>
          </a:p>
          <a:p>
            <a:pPr lvl="0"/>
            <a:endParaRPr lang="en-US" sz="2900" dirty="0"/>
          </a:p>
          <a:p>
            <a:pPr lvl="0"/>
            <a:r>
              <a:rPr lang="en-US" sz="2900" b="1" u="sng" dirty="0"/>
              <a:t>Conservative assumptions </a:t>
            </a:r>
            <a:r>
              <a:rPr lang="en-US" sz="2900" dirty="0"/>
              <a:t>for private and other non-entitlement funding; </a:t>
            </a:r>
          </a:p>
          <a:p>
            <a:pPr lvl="0"/>
            <a:endParaRPr lang="en-US" sz="2900" dirty="0"/>
          </a:p>
          <a:p>
            <a:pPr lvl="0"/>
            <a:r>
              <a:rPr lang="en-US" sz="2900" dirty="0"/>
              <a:t>Sound, </a:t>
            </a:r>
            <a:r>
              <a:rPr lang="en-US" sz="2900" b="1" u="sng" dirty="0" smtClean="0"/>
              <a:t>evidence-based assumptions about key personnel expenditures </a:t>
            </a:r>
            <a:r>
              <a:rPr lang="en-US" sz="2900" dirty="0"/>
              <a:t>such as teacher salaries;</a:t>
            </a:r>
          </a:p>
          <a:p>
            <a:pPr lvl="0"/>
            <a:endParaRPr lang="en-US" sz="2900" dirty="0"/>
          </a:p>
          <a:p>
            <a:pPr lvl="0"/>
            <a:r>
              <a:rPr lang="en-US" sz="2900" dirty="0"/>
              <a:t>Sound, </a:t>
            </a:r>
            <a:r>
              <a:rPr lang="en-US" sz="2900" b="1" u="sng" dirty="0"/>
              <a:t>evidence-based assumptions about other key expenditures </a:t>
            </a:r>
            <a:r>
              <a:rPr lang="en-US" sz="2900" dirty="0"/>
              <a:t>such as facilities lease or purchase costs;</a:t>
            </a:r>
          </a:p>
          <a:p>
            <a:pPr lvl="0"/>
            <a:endParaRPr lang="en-US" sz="2900" dirty="0"/>
          </a:p>
          <a:p>
            <a:pPr lvl="0"/>
            <a:r>
              <a:rPr lang="en-US" sz="2900" b="1" u="sng" dirty="0"/>
              <a:t>Alignment of expenditure plans </a:t>
            </a:r>
            <a:r>
              <a:rPr lang="en-US" sz="2900" dirty="0"/>
              <a:t>with the needs of the proposed educational program and school operations.</a:t>
            </a:r>
          </a:p>
        </p:txBody>
      </p:sp>
    </p:spTree>
    <p:extLst>
      <p:ext uri="{BB962C8B-B14F-4D97-AF65-F5344CB8AC3E}">
        <p14:creationId xmlns:p14="http://schemas.microsoft.com/office/powerpoint/2010/main" val="1493093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390650" y="944880"/>
            <a:ext cx="6362700" cy="3574733"/>
          </a:xfrm>
        </p:spPr>
        <p:txBody>
          <a:bodyPr/>
          <a:lstStyle/>
          <a:p>
            <a:pPr algn="ctr"/>
            <a:r>
              <a:rPr lang="en-US" sz="3600" dirty="0">
                <a:latin typeface="Franklin Gothic Book" charset="0"/>
                <a:ea typeface="Franklin Gothic Book" charset="0"/>
                <a:cs typeface="Franklin Gothic Book" charset="0"/>
              </a:rPr>
              <a:t>PART 2: </a:t>
            </a:r>
            <a:endParaRPr lang="en-US" sz="3600" dirty="0" smtClean="0">
              <a:latin typeface="Franklin Gothic Book" charset="0"/>
              <a:ea typeface="Franklin Gothic Book" charset="0"/>
              <a:cs typeface="Franklin Gothic Book" charset="0"/>
            </a:endParaRPr>
          </a:p>
          <a:p>
            <a:pPr algn="ctr"/>
            <a:r>
              <a:rPr lang="en-US" sz="3600" dirty="0" smtClean="0">
                <a:latin typeface="Franklin Gothic Book" charset="0"/>
                <a:ea typeface="Franklin Gothic Book" charset="0"/>
                <a:cs typeface="Franklin Gothic Book" charset="0"/>
              </a:rPr>
              <a:t>SUPPLEMENTAL </a:t>
            </a:r>
            <a:r>
              <a:rPr lang="en-US" sz="3600" dirty="0">
                <a:latin typeface="Franklin Gothic Book" charset="0"/>
                <a:ea typeface="Franklin Gothic Book" charset="0"/>
                <a:cs typeface="Franklin Gothic Book" charset="0"/>
              </a:rPr>
              <a:t>DATA &amp; NARRATIVE</a:t>
            </a:r>
          </a:p>
          <a:p>
            <a:pPr algn="ctr"/>
            <a:endParaRPr lang="en-US" sz="2400" dirty="0">
              <a:latin typeface="Franklin Gothic Book" charset="0"/>
              <a:ea typeface="Franklin Gothic Book" charset="0"/>
              <a:cs typeface="Franklin Gothic Book" charset="0"/>
            </a:endParaRPr>
          </a:p>
          <a:p>
            <a:pPr marL="457200" indent="-457200" algn="ctr">
              <a:lnSpc>
                <a:spcPct val="150000"/>
              </a:lnSpc>
              <a:buAutoNum type="alphaUcPeriod"/>
            </a:pPr>
            <a:r>
              <a:rPr lang="en-US" sz="2400" dirty="0">
                <a:latin typeface="Franklin Gothic Book" charset="0"/>
                <a:ea typeface="Franklin Gothic Book" charset="0"/>
                <a:cs typeface="Franklin Gothic Book" charset="0"/>
              </a:rPr>
              <a:t>EDUCATION/CHARTER MANAGEMENT ORGANIZATIONS (IF APPLICABLE)</a:t>
            </a:r>
          </a:p>
          <a:p>
            <a:pPr marL="457200" indent="-457200" algn="ctr">
              <a:lnSpc>
                <a:spcPct val="150000"/>
              </a:lnSpc>
              <a:buAutoNum type="alphaUcPeriod"/>
            </a:pPr>
            <a:r>
              <a:rPr lang="en-US" sz="2400" dirty="0">
                <a:latin typeface="Franklin Gothic Book" charset="0"/>
                <a:ea typeface="Franklin Gothic Book" charset="0"/>
                <a:cs typeface="Franklin Gothic Book" charset="0"/>
              </a:rPr>
              <a:t>REPLICATION SCHOOLS (IF APPLICABLE)</a:t>
            </a:r>
          </a:p>
        </p:txBody>
      </p:sp>
    </p:spTree>
    <p:extLst>
      <p:ext uri="{BB962C8B-B14F-4D97-AF65-F5344CB8AC3E}">
        <p14:creationId xmlns:p14="http://schemas.microsoft.com/office/powerpoint/2010/main" val="604739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09600" y="304497"/>
            <a:ext cx="8103476" cy="1095966"/>
          </a:xfrm>
        </p:spPr>
        <p:txBody>
          <a:bodyPr/>
          <a:lstStyle/>
          <a:p>
            <a:r>
              <a:rPr lang="en-US" sz="2800" dirty="0">
                <a:latin typeface="Franklin Gothic Book" charset="0"/>
                <a:ea typeface="Franklin Gothic Book" charset="0"/>
                <a:cs typeface="Franklin Gothic Book" charset="0"/>
              </a:rPr>
              <a:t>Part 2: supplemental DATA/NARRATIVE</a:t>
            </a:r>
          </a:p>
          <a:p>
            <a:r>
              <a:rPr lang="en-US" sz="2800" dirty="0">
                <a:solidFill>
                  <a:schemeClr val="accent1"/>
                </a:solidFill>
                <a:latin typeface="Franklin Gothic Book" charset="0"/>
                <a:ea typeface="Franklin Gothic Book" charset="0"/>
                <a:cs typeface="Franklin Gothic Book" charset="0"/>
              </a:rPr>
              <a:t>EMOS/CMOS</a:t>
            </a:r>
          </a:p>
        </p:txBody>
      </p:sp>
      <p:sp>
        <p:nvSpPr>
          <p:cNvPr id="3" name="Text Placeholder 2"/>
          <p:cNvSpPr>
            <a:spLocks noGrp="1"/>
          </p:cNvSpPr>
          <p:nvPr>
            <p:ph type="body" sz="quarter" idx="11"/>
          </p:nvPr>
        </p:nvSpPr>
        <p:spPr>
          <a:xfrm>
            <a:off x="609601" y="1629103"/>
            <a:ext cx="3500176" cy="4624552"/>
          </a:xfrm>
        </p:spPr>
        <p:txBody>
          <a:bodyPr>
            <a:normAutofit fontScale="77500" lnSpcReduction="20000"/>
          </a:bodyPr>
          <a:lstStyle/>
          <a:p>
            <a:r>
              <a:rPr lang="en-US" b="1" dirty="0">
                <a:solidFill>
                  <a:schemeClr val="accent1"/>
                </a:solidFill>
              </a:rPr>
              <a:t>ADDENDUM QUESTIONS</a:t>
            </a:r>
          </a:p>
          <a:p>
            <a:endParaRPr lang="en-US" dirty="0"/>
          </a:p>
          <a:p>
            <a:pPr lvl="0"/>
            <a:r>
              <a:rPr lang="en-US" dirty="0"/>
              <a:t>1. Provide, as </a:t>
            </a:r>
            <a:r>
              <a:rPr lang="en-US" b="1" dirty="0"/>
              <a:t>Attachment 1</a:t>
            </a:r>
            <a:r>
              <a:rPr lang="en-US" dirty="0"/>
              <a:t>, a </a:t>
            </a:r>
            <a:r>
              <a:rPr lang="en-US" b="1" u="sng" dirty="0"/>
              <a:t>list of all schools currently or formerly operated </a:t>
            </a:r>
            <a:r>
              <a:rPr lang="en-US" dirty="0"/>
              <a:t>by the Education Management Organization/Charter Management Organization (EMO/CMO), including schools that are located outside of South Carolina. Include the name, grade levels served, year opened, current enrollment, and authorizer. </a:t>
            </a:r>
            <a:r>
              <a:rPr lang="en-US" b="1" u="sng" dirty="0"/>
              <a:t>Identify schools with demographically similar student populations </a:t>
            </a:r>
            <a:r>
              <a:rPr lang="en-US" dirty="0"/>
              <a:t>across the same grades that the proposed school expects to serve.  </a:t>
            </a:r>
          </a:p>
          <a:p>
            <a:r>
              <a:rPr lang="en-US" dirty="0"/>
              <a:t> </a:t>
            </a:r>
          </a:p>
          <a:p>
            <a:pPr lvl="0"/>
            <a:r>
              <a:rPr lang="en-US" dirty="0"/>
              <a:t>2. Provide, as </a:t>
            </a:r>
            <a:r>
              <a:rPr lang="en-US" b="1" dirty="0"/>
              <a:t>Attachments 2.a. and 2.b.,</a:t>
            </a:r>
            <a:r>
              <a:rPr lang="en-US" dirty="0"/>
              <a:t> the </a:t>
            </a:r>
            <a:r>
              <a:rPr lang="en-US" b="1" u="sng" dirty="0"/>
              <a:t>most recent independent financial audit report </a:t>
            </a:r>
            <a:r>
              <a:rPr lang="en-US" dirty="0"/>
              <a:t>of the EMO/CMO and the EMO/CMO’s most recent annual report.</a:t>
            </a:r>
          </a:p>
          <a:p>
            <a:endParaRPr lang="en-US" dirty="0"/>
          </a:p>
          <a:p>
            <a:endParaRPr lang="en-US" dirty="0"/>
          </a:p>
        </p:txBody>
      </p:sp>
      <p:sp>
        <p:nvSpPr>
          <p:cNvPr id="4" name="Text Placeholder 3"/>
          <p:cNvSpPr>
            <a:spLocks noGrp="1"/>
          </p:cNvSpPr>
          <p:nvPr>
            <p:ph type="body" sz="quarter" idx="12"/>
          </p:nvPr>
        </p:nvSpPr>
        <p:spPr>
          <a:xfrm>
            <a:off x="5034224" y="1629103"/>
            <a:ext cx="3500176" cy="4792717"/>
          </a:xfrm>
        </p:spPr>
        <p:txBody>
          <a:bodyPr>
            <a:normAutofit fontScale="77500" lnSpcReduction="20000"/>
          </a:bodyPr>
          <a:lstStyle/>
          <a:p>
            <a:pPr lvl="0"/>
            <a:r>
              <a:rPr lang="en-US" sz="2100" b="1" dirty="0">
                <a:solidFill>
                  <a:schemeClr val="accent1"/>
                </a:solidFill>
              </a:rPr>
              <a:t>CRITERIA</a:t>
            </a:r>
          </a:p>
          <a:p>
            <a:pPr lvl="0"/>
            <a:endParaRPr lang="en-US" dirty="0"/>
          </a:p>
          <a:p>
            <a:pPr lvl="0"/>
            <a:r>
              <a:rPr lang="en-US" sz="2100" dirty="0"/>
              <a:t>Evidence of </a:t>
            </a:r>
            <a:r>
              <a:rPr lang="en-US" sz="2100" b="1" u="sng" dirty="0"/>
              <a:t>strong educational outcomes</a:t>
            </a:r>
            <a:r>
              <a:rPr lang="en-US" sz="2100" dirty="0"/>
              <a:t> for the EMO/CMO, particularly </a:t>
            </a:r>
            <a:r>
              <a:rPr lang="en-US" sz="2100" b="1" u="sng" dirty="0"/>
              <a:t>with populations similar </a:t>
            </a:r>
            <a:r>
              <a:rPr lang="en-US" sz="2100" dirty="0"/>
              <a:t>to those that the proposed school is likely to serve;</a:t>
            </a:r>
          </a:p>
          <a:p>
            <a:pPr lvl="0"/>
            <a:endParaRPr lang="en-US" sz="2100" dirty="0"/>
          </a:p>
          <a:p>
            <a:pPr lvl="0"/>
            <a:r>
              <a:rPr lang="en-US" sz="2100" dirty="0"/>
              <a:t>Confidence that the </a:t>
            </a:r>
            <a:r>
              <a:rPr lang="en-US" sz="2100" b="1" u="sng" dirty="0"/>
              <a:t>governing board will be in a position to hold the management organization reasonably and effectively accountable</a:t>
            </a:r>
            <a:r>
              <a:rPr lang="en-US" sz="2100" dirty="0"/>
              <a:t> for performance related to all services and duties being delegated;</a:t>
            </a:r>
          </a:p>
          <a:p>
            <a:pPr lvl="0"/>
            <a:endParaRPr lang="en-US" sz="2100" dirty="0"/>
          </a:p>
          <a:p>
            <a:pPr lvl="0"/>
            <a:r>
              <a:rPr lang="en-US" sz="2100" dirty="0"/>
              <a:t>Confidence that the </a:t>
            </a:r>
            <a:r>
              <a:rPr lang="en-US" sz="2100" b="1" u="sng" dirty="0"/>
              <a:t>school will operate free from actual or potential conflicts of interest</a:t>
            </a:r>
            <a:r>
              <a:rPr lang="en-US" sz="2100" dirty="0"/>
              <a:t> involving the management organization; </a:t>
            </a:r>
          </a:p>
          <a:p>
            <a:pPr lvl="0"/>
            <a:endParaRPr lang="en-US" sz="2100" dirty="0"/>
          </a:p>
          <a:p>
            <a:pPr lvl="0"/>
            <a:r>
              <a:rPr lang="en-US" sz="2100" dirty="0"/>
              <a:t>Clear evidence of </a:t>
            </a:r>
            <a:r>
              <a:rPr lang="en-US" sz="2100" b="1" u="sng" dirty="0"/>
              <a:t>CMO/EMO financial health </a:t>
            </a:r>
            <a:r>
              <a:rPr lang="en-US" sz="2100" dirty="0"/>
              <a:t>and sustainability.</a:t>
            </a:r>
          </a:p>
          <a:p>
            <a:pPr lvl="0"/>
            <a:endParaRPr lang="en-US" dirty="0"/>
          </a:p>
          <a:p>
            <a:endParaRPr lang="en-US" dirty="0"/>
          </a:p>
        </p:txBody>
      </p:sp>
    </p:spTree>
    <p:extLst>
      <p:ext uri="{BB962C8B-B14F-4D97-AF65-F5344CB8AC3E}">
        <p14:creationId xmlns:p14="http://schemas.microsoft.com/office/powerpoint/2010/main" val="23800679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09599" y="336028"/>
            <a:ext cx="8261131" cy="1095966"/>
          </a:xfrm>
        </p:spPr>
        <p:txBody>
          <a:bodyPr/>
          <a:lstStyle/>
          <a:p>
            <a:r>
              <a:rPr lang="en-US" sz="2800" dirty="0">
                <a:latin typeface="Franklin Gothic Book" charset="0"/>
                <a:ea typeface="Franklin Gothic Book" charset="0"/>
                <a:cs typeface="Franklin Gothic Book" charset="0"/>
              </a:rPr>
              <a:t>Part 2: supplemental DATA/NARRATIVE</a:t>
            </a:r>
          </a:p>
          <a:p>
            <a:r>
              <a:rPr lang="en-US" sz="2800" dirty="0">
                <a:solidFill>
                  <a:schemeClr val="accent1"/>
                </a:solidFill>
                <a:latin typeface="Franklin Gothic Book" charset="0"/>
                <a:ea typeface="Franklin Gothic Book" charset="0"/>
                <a:cs typeface="Franklin Gothic Book" charset="0"/>
              </a:rPr>
              <a:t>REPLICATION SCHOOLS</a:t>
            </a:r>
          </a:p>
        </p:txBody>
      </p:sp>
      <p:sp>
        <p:nvSpPr>
          <p:cNvPr id="3" name="Text Placeholder 2"/>
          <p:cNvSpPr>
            <a:spLocks noGrp="1"/>
          </p:cNvSpPr>
          <p:nvPr>
            <p:ph type="body" sz="quarter" idx="11"/>
          </p:nvPr>
        </p:nvSpPr>
        <p:spPr>
          <a:xfrm>
            <a:off x="714705" y="1431994"/>
            <a:ext cx="3500176" cy="5426006"/>
          </a:xfrm>
        </p:spPr>
        <p:txBody>
          <a:bodyPr>
            <a:normAutofit fontScale="85000" lnSpcReduction="20000"/>
          </a:bodyPr>
          <a:lstStyle/>
          <a:p>
            <a:r>
              <a:rPr lang="en-US" sz="1400" b="1" dirty="0">
                <a:solidFill>
                  <a:schemeClr val="accent1"/>
                </a:solidFill>
              </a:rPr>
              <a:t>ADDENDUM QUESTIONS</a:t>
            </a:r>
          </a:p>
          <a:p>
            <a:endParaRPr lang="en-US" sz="1200" dirty="0"/>
          </a:p>
          <a:p>
            <a:pPr lvl="0"/>
            <a:r>
              <a:rPr lang="en-US" sz="1500" dirty="0"/>
              <a:t>3. Provide, as </a:t>
            </a:r>
            <a:r>
              <a:rPr lang="en-US" sz="1500" b="1" dirty="0"/>
              <a:t>Attachment 3</a:t>
            </a:r>
            <a:r>
              <a:rPr lang="en-US" sz="1500" dirty="0"/>
              <a:t>, a </a:t>
            </a:r>
            <a:r>
              <a:rPr lang="en-US" sz="1500" b="1" u="sng" dirty="0"/>
              <a:t>list of all schools currently or formerly operated by the organization</a:t>
            </a:r>
            <a:r>
              <a:rPr lang="en-US" sz="1500" dirty="0"/>
              <a:t>, including schools that are located outside of South Carolina. Identify those schools that serve the same grade levels and student populations demographically similar to the anticipated population of the proposed school. Include name, year opened, contact information, location, number of students, and contact information for the authorizer for each currently operating school.</a:t>
            </a:r>
          </a:p>
          <a:p>
            <a:r>
              <a:rPr lang="en-US" sz="1500" dirty="0"/>
              <a:t> </a:t>
            </a:r>
          </a:p>
          <a:p>
            <a:pPr lvl="0"/>
            <a:r>
              <a:rPr lang="en-US" sz="1500" dirty="0"/>
              <a:t>4. Provide, as </a:t>
            </a:r>
            <a:r>
              <a:rPr lang="en-US" sz="1500" b="1" dirty="0"/>
              <a:t>Attachment 4</a:t>
            </a:r>
            <a:r>
              <a:rPr lang="en-US" sz="1500" dirty="0"/>
              <a:t>, a </a:t>
            </a:r>
            <a:r>
              <a:rPr lang="en-US" sz="1500" b="1" u="sng" dirty="0"/>
              <a:t>list of any of the CMO/EMO’s schools that have been approved by this or another authorizer but that have not opened. </a:t>
            </a:r>
            <a:r>
              <a:rPr lang="en-US" sz="1500" b="1" dirty="0"/>
              <a:t>Explain</a:t>
            </a:r>
            <a:r>
              <a:rPr lang="en-US" sz="1500" dirty="0"/>
              <a:t> any operational and/or organizational changes the CMO/EMO has made as a result of those non-openings to ensure a substantial likelihood that the proposed school will be viable.</a:t>
            </a:r>
          </a:p>
          <a:p>
            <a:r>
              <a:rPr lang="en-US" sz="1500" dirty="0"/>
              <a:t> </a:t>
            </a:r>
          </a:p>
          <a:p>
            <a:pPr lvl="0"/>
            <a:r>
              <a:rPr lang="en-US" sz="1500" dirty="0"/>
              <a:t>5. Provide, as </a:t>
            </a:r>
            <a:r>
              <a:rPr lang="en-US" sz="1500" b="1" dirty="0"/>
              <a:t>Attachment 5</a:t>
            </a:r>
            <a:r>
              <a:rPr lang="en-US" sz="1500" dirty="0"/>
              <a:t>, a </a:t>
            </a:r>
            <a:r>
              <a:rPr lang="en-US" sz="1500" b="1" dirty="0"/>
              <a:t>list of any of the CMO/EMO’s schools that have been closed or are no longer affiliated</a:t>
            </a:r>
            <a:r>
              <a:rPr lang="en-US" sz="1500" dirty="0"/>
              <a:t> with the EMO/CMO. </a:t>
            </a:r>
            <a:r>
              <a:rPr lang="en-US" sz="1500" b="1" dirty="0"/>
              <a:t>Explain</a:t>
            </a:r>
            <a:r>
              <a:rPr lang="en-US" sz="1500" dirty="0"/>
              <a:t> any operational and/or organizational changes the CMO/EMO has made as a result of those non-openings to ensure a substantial likelihood that the proposed school will be viable.</a:t>
            </a:r>
          </a:p>
          <a:p>
            <a:endParaRPr lang="en-US" sz="1200" dirty="0"/>
          </a:p>
          <a:p>
            <a:endParaRPr lang="en-US" sz="1200" dirty="0"/>
          </a:p>
        </p:txBody>
      </p:sp>
      <p:sp>
        <p:nvSpPr>
          <p:cNvPr id="4" name="Text Placeholder 3"/>
          <p:cNvSpPr>
            <a:spLocks noGrp="1"/>
          </p:cNvSpPr>
          <p:nvPr>
            <p:ph type="body" sz="quarter" idx="12"/>
          </p:nvPr>
        </p:nvSpPr>
        <p:spPr>
          <a:xfrm>
            <a:off x="5034224" y="1431995"/>
            <a:ext cx="3500176" cy="4989826"/>
          </a:xfrm>
        </p:spPr>
        <p:txBody>
          <a:bodyPr>
            <a:normAutofit lnSpcReduction="10000"/>
          </a:bodyPr>
          <a:lstStyle/>
          <a:p>
            <a:pPr lvl="0"/>
            <a:r>
              <a:rPr lang="en-US" sz="1400" b="1" dirty="0">
                <a:solidFill>
                  <a:schemeClr val="accent1"/>
                </a:solidFill>
              </a:rPr>
              <a:t>CRITERIA</a:t>
            </a:r>
          </a:p>
          <a:p>
            <a:pPr lvl="0"/>
            <a:endParaRPr lang="en-US" sz="1600" b="1" dirty="0">
              <a:solidFill>
                <a:schemeClr val="accent1"/>
              </a:solidFill>
            </a:endParaRPr>
          </a:p>
          <a:p>
            <a:pPr lvl="0"/>
            <a:r>
              <a:rPr lang="en-US" sz="1600" dirty="0" smtClean="0"/>
              <a:t>Having </a:t>
            </a:r>
            <a:r>
              <a:rPr lang="en-US" sz="1600" dirty="0"/>
              <a:t>an </a:t>
            </a:r>
            <a:r>
              <a:rPr lang="en-US" sz="1600" b="1" u="sng" dirty="0"/>
              <a:t>educational performance record that demonstrates capacity </a:t>
            </a:r>
            <a:r>
              <a:rPr lang="en-US" sz="1600" dirty="0"/>
              <a:t>to achieve strong educational outcomes, particularly with populations similar to ones that the proposed school anticipates serving;</a:t>
            </a:r>
          </a:p>
          <a:p>
            <a:pPr lvl="0"/>
            <a:endParaRPr lang="en-US" sz="1600" dirty="0"/>
          </a:p>
          <a:p>
            <a:pPr lvl="0"/>
            <a:r>
              <a:rPr lang="en-US" sz="1600" dirty="0"/>
              <a:t>Having a track record of </a:t>
            </a:r>
            <a:r>
              <a:rPr lang="en-US" sz="1600" b="1" u="sng" dirty="0" smtClean="0"/>
              <a:t>sound financial and organizational operation</a:t>
            </a:r>
            <a:r>
              <a:rPr lang="en-US" sz="1600" dirty="0" smtClean="0"/>
              <a:t>;</a:t>
            </a:r>
            <a:endParaRPr lang="en-US" sz="1600" dirty="0"/>
          </a:p>
          <a:p>
            <a:pPr lvl="0"/>
            <a:endParaRPr lang="en-US" sz="1600" dirty="0"/>
          </a:p>
          <a:p>
            <a:pPr lvl="0"/>
            <a:r>
              <a:rPr lang="en-US" sz="1600" dirty="0"/>
              <a:t>Having a </a:t>
            </a:r>
            <a:r>
              <a:rPr lang="en-US" sz="1600" b="1" u="sng" dirty="0"/>
              <a:t>track record of meeting public school obligations</a:t>
            </a:r>
            <a:r>
              <a:rPr lang="en-US" sz="1600" dirty="0"/>
              <a:t>; </a:t>
            </a:r>
          </a:p>
          <a:p>
            <a:pPr lvl="0"/>
            <a:endParaRPr lang="en-US" sz="1600" dirty="0"/>
          </a:p>
          <a:p>
            <a:pPr lvl="0"/>
            <a:r>
              <a:rPr lang="en-US" sz="1600" dirty="0"/>
              <a:t>Demonstrating that </a:t>
            </a:r>
            <a:r>
              <a:rPr lang="en-US" sz="1600" b="1" u="sng" dirty="0"/>
              <a:t>unopened, terminated, or non-renewed schools are exceptions and have been a basis for meaningful reflection</a:t>
            </a:r>
            <a:r>
              <a:rPr lang="en-US" sz="1600" dirty="0"/>
              <a:t>, learning, and improvement.</a:t>
            </a:r>
          </a:p>
        </p:txBody>
      </p:sp>
    </p:spTree>
    <p:extLst>
      <p:ext uri="{BB962C8B-B14F-4D97-AF65-F5344CB8AC3E}">
        <p14:creationId xmlns:p14="http://schemas.microsoft.com/office/powerpoint/2010/main" val="42041638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endParaRPr lang="en-US" sz="4400" dirty="0">
              <a:latin typeface="Franklin Gothic Book" charset="0"/>
              <a:ea typeface="Franklin Gothic Book" charset="0"/>
              <a:cs typeface="Franklin Gothic Book" charset="0"/>
            </a:endParaRPr>
          </a:p>
          <a:p>
            <a:pPr algn="ctr"/>
            <a:endParaRPr lang="en-US" sz="4400" dirty="0">
              <a:latin typeface="Franklin Gothic Book" charset="0"/>
              <a:ea typeface="Franklin Gothic Book" charset="0"/>
              <a:cs typeface="Franklin Gothic Book" charset="0"/>
            </a:endParaRPr>
          </a:p>
          <a:p>
            <a:pPr algn="ctr"/>
            <a:r>
              <a:rPr lang="en-US" sz="4400" dirty="0">
                <a:latin typeface="Franklin Gothic Book" charset="0"/>
                <a:ea typeface="Franklin Gothic Book" charset="0"/>
                <a:cs typeface="Franklin Gothic Book" charset="0"/>
              </a:rPr>
              <a:t>QUESTIONS?</a:t>
            </a:r>
          </a:p>
        </p:txBody>
      </p:sp>
    </p:spTree>
    <p:extLst>
      <p:ext uri="{BB962C8B-B14F-4D97-AF65-F5344CB8AC3E}">
        <p14:creationId xmlns:p14="http://schemas.microsoft.com/office/powerpoint/2010/main" val="2548776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latin typeface="Franklin Gothic Book" charset="0"/>
                <a:ea typeface="Franklin Gothic Book" charset="0"/>
                <a:cs typeface="Franklin Gothic Book" charset="0"/>
              </a:rPr>
              <a:t>About nacsa</a:t>
            </a:r>
          </a:p>
        </p:txBody>
      </p:sp>
      <p:sp>
        <p:nvSpPr>
          <p:cNvPr id="3" name="Text Placeholder 2"/>
          <p:cNvSpPr>
            <a:spLocks noGrp="1"/>
          </p:cNvSpPr>
          <p:nvPr>
            <p:ph type="body" sz="quarter" idx="11"/>
          </p:nvPr>
        </p:nvSpPr>
        <p:spPr>
          <a:xfrm>
            <a:off x="179883" y="2777422"/>
            <a:ext cx="2502915" cy="984067"/>
          </a:xfrm>
        </p:spPr>
        <p:txBody>
          <a:bodyPr/>
          <a:lstStyle/>
          <a:p>
            <a:r>
              <a:rPr lang="en-US" dirty="0">
                <a:solidFill>
                  <a:schemeClr val="tx1"/>
                </a:solidFill>
                <a:latin typeface="Arial" charset="0"/>
                <a:ea typeface="Arial" charset="0"/>
                <a:cs typeface="Arial" charset="0"/>
              </a:rPr>
              <a:t>Not-for-profit, membership association since 2000.</a:t>
            </a:r>
          </a:p>
          <a:p>
            <a:endParaRPr lang="en-US" dirty="0">
              <a:solidFill>
                <a:schemeClr val="tx1"/>
              </a:solidFill>
              <a:latin typeface="Arial" charset="0"/>
              <a:ea typeface="Arial" charset="0"/>
              <a:cs typeface="Arial" charset="0"/>
            </a:endParaRPr>
          </a:p>
        </p:txBody>
      </p:sp>
      <p:sp>
        <p:nvSpPr>
          <p:cNvPr id="4" name="Text Placeholder 3"/>
          <p:cNvSpPr>
            <a:spLocks noGrp="1"/>
          </p:cNvSpPr>
          <p:nvPr>
            <p:ph type="body" sz="quarter" idx="12"/>
          </p:nvPr>
        </p:nvSpPr>
        <p:spPr>
          <a:xfrm>
            <a:off x="3068273" y="2346983"/>
            <a:ext cx="3027687" cy="1131887"/>
          </a:xfrm>
        </p:spPr>
        <p:txBody>
          <a:bodyPr/>
          <a:lstStyle/>
          <a:p>
            <a:r>
              <a:rPr lang="en-US" dirty="0">
                <a:solidFill>
                  <a:schemeClr val="tx1"/>
                </a:solidFill>
                <a:latin typeface="Arial" charset="0"/>
                <a:ea typeface="Arial" charset="0"/>
                <a:cs typeface="Arial" charset="0"/>
              </a:rPr>
              <a:t>To improve student achievement through responsible charter school oversight in the public interest.</a:t>
            </a:r>
          </a:p>
          <a:p>
            <a:endParaRPr lang="en-US" dirty="0">
              <a:solidFill>
                <a:schemeClr val="tx1"/>
              </a:solidFill>
              <a:latin typeface="Arial" charset="0"/>
              <a:ea typeface="Arial" charset="0"/>
              <a:cs typeface="Arial" charset="0"/>
            </a:endParaRPr>
          </a:p>
        </p:txBody>
      </p:sp>
      <p:sp>
        <p:nvSpPr>
          <p:cNvPr id="5" name="Text Placeholder 4"/>
          <p:cNvSpPr>
            <a:spLocks noGrp="1"/>
          </p:cNvSpPr>
          <p:nvPr>
            <p:ph type="body" sz="quarter" idx="13"/>
          </p:nvPr>
        </p:nvSpPr>
        <p:spPr>
          <a:xfrm>
            <a:off x="6244605" y="2703513"/>
            <a:ext cx="2899395" cy="1131887"/>
          </a:xfrm>
        </p:spPr>
        <p:txBody>
          <a:bodyPr/>
          <a:lstStyle/>
          <a:p>
            <a:r>
              <a:rPr lang="en-US" dirty="0">
                <a:solidFill>
                  <a:schemeClr val="tx1"/>
                </a:solidFill>
                <a:latin typeface="Arial" charset="0"/>
                <a:ea typeface="Arial" charset="0"/>
                <a:cs typeface="Arial" charset="0"/>
              </a:rPr>
              <a:t>Application process management, strategic planning and training, models and templates, policy evaluation</a:t>
            </a:r>
          </a:p>
          <a:p>
            <a:endParaRPr lang="en-US" dirty="0">
              <a:solidFill>
                <a:schemeClr val="tx1"/>
              </a:solidFill>
              <a:latin typeface="Arial" charset="0"/>
              <a:ea typeface="Arial" charset="0"/>
              <a:cs typeface="Arial" charset="0"/>
            </a:endParaRPr>
          </a:p>
        </p:txBody>
      </p:sp>
      <p:sp>
        <p:nvSpPr>
          <p:cNvPr id="7" name="Text Placeholder 6"/>
          <p:cNvSpPr>
            <a:spLocks noGrp="1"/>
          </p:cNvSpPr>
          <p:nvPr>
            <p:ph type="body" sz="quarter" idx="15"/>
          </p:nvPr>
        </p:nvSpPr>
        <p:spPr/>
        <p:txBody>
          <a:bodyPr/>
          <a:lstStyle/>
          <a:p>
            <a:r>
              <a:rPr lang="en-US" dirty="0">
                <a:latin typeface="Arial" charset="0"/>
                <a:ea typeface="Arial" charset="0"/>
                <a:cs typeface="Arial" charset="0"/>
              </a:rPr>
              <a:t>Mission</a:t>
            </a:r>
          </a:p>
        </p:txBody>
      </p:sp>
    </p:spTree>
    <p:extLst>
      <p:ext uri="{BB962C8B-B14F-4D97-AF65-F5344CB8AC3E}">
        <p14:creationId xmlns:p14="http://schemas.microsoft.com/office/powerpoint/2010/main" val="2601118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1612105" y="3050664"/>
            <a:ext cx="1668463" cy="1013336"/>
          </a:xfrm>
        </p:spPr>
        <p:txBody>
          <a:bodyPr/>
          <a:lstStyle/>
          <a:p>
            <a:pPr>
              <a:spcBef>
                <a:spcPts val="0"/>
              </a:spcBef>
            </a:pPr>
            <a:r>
              <a:rPr lang="en-US" dirty="0"/>
              <a:t>Maintain</a:t>
            </a:r>
          </a:p>
          <a:p>
            <a:pPr>
              <a:spcBef>
                <a:spcPts val="0"/>
              </a:spcBef>
            </a:pPr>
            <a:r>
              <a:rPr lang="en-US" dirty="0">
                <a:latin typeface="Franklin Gothic Book" panose="020B0503020102020204" pitchFamily="34" charset="0"/>
              </a:rPr>
              <a:t>High standards</a:t>
            </a:r>
          </a:p>
        </p:txBody>
      </p:sp>
      <p:sp>
        <p:nvSpPr>
          <p:cNvPr id="3" name="Text Placeholder 2"/>
          <p:cNvSpPr>
            <a:spLocks noGrp="1"/>
          </p:cNvSpPr>
          <p:nvPr>
            <p:ph type="body" sz="quarter" idx="15"/>
          </p:nvPr>
        </p:nvSpPr>
        <p:spPr>
          <a:xfrm>
            <a:off x="3750468" y="3050663"/>
            <a:ext cx="1668463" cy="1013337"/>
          </a:xfrm>
        </p:spPr>
        <p:txBody>
          <a:bodyPr/>
          <a:lstStyle/>
          <a:p>
            <a:pPr>
              <a:spcBef>
                <a:spcPts val="0"/>
              </a:spcBef>
            </a:pPr>
            <a:r>
              <a:rPr lang="en-US" dirty="0"/>
              <a:t>Uphold</a:t>
            </a:r>
          </a:p>
          <a:p>
            <a:pPr>
              <a:spcBef>
                <a:spcPts val="0"/>
              </a:spcBef>
            </a:pPr>
            <a:r>
              <a:rPr lang="en-US" dirty="0">
                <a:latin typeface="Franklin Gothic Book" panose="020B0503020102020204" pitchFamily="34" charset="0"/>
              </a:rPr>
              <a:t>School autonomy</a:t>
            </a:r>
          </a:p>
        </p:txBody>
      </p:sp>
      <p:sp>
        <p:nvSpPr>
          <p:cNvPr id="4" name="Text Placeholder 3"/>
          <p:cNvSpPr>
            <a:spLocks noGrp="1"/>
          </p:cNvSpPr>
          <p:nvPr>
            <p:ph type="body" sz="quarter" idx="16"/>
          </p:nvPr>
        </p:nvSpPr>
        <p:spPr>
          <a:xfrm>
            <a:off x="5888831" y="3050664"/>
            <a:ext cx="1668463" cy="1029749"/>
          </a:xfrm>
        </p:spPr>
        <p:txBody>
          <a:bodyPr/>
          <a:lstStyle/>
          <a:p>
            <a:pPr>
              <a:spcBef>
                <a:spcPts val="0"/>
              </a:spcBef>
            </a:pPr>
            <a:r>
              <a:rPr lang="en-US" dirty="0"/>
              <a:t>Protect</a:t>
            </a:r>
          </a:p>
          <a:p>
            <a:pPr>
              <a:spcBef>
                <a:spcPts val="0"/>
              </a:spcBef>
            </a:pPr>
            <a:r>
              <a:rPr lang="en-US" dirty="0">
                <a:latin typeface="Franklin Gothic Book" panose="020B0503020102020204" pitchFamily="34" charset="0"/>
              </a:rPr>
              <a:t>Student </a:t>
            </a:r>
            <a:r>
              <a:rPr lang="en-US" dirty="0" smtClean="0">
                <a:latin typeface="Franklin Gothic Book" panose="020B0503020102020204" pitchFamily="34" charset="0"/>
              </a:rPr>
              <a:t>INTERESTS</a:t>
            </a:r>
            <a:endParaRPr lang="en-US" dirty="0">
              <a:latin typeface="Franklin Gothic Book" panose="020B0503020102020204" pitchFamily="34" charset="0"/>
            </a:endParaRPr>
          </a:p>
        </p:txBody>
      </p:sp>
      <p:sp>
        <p:nvSpPr>
          <p:cNvPr id="5" name="Text Placeholder 4"/>
          <p:cNvSpPr>
            <a:spLocks noGrp="1"/>
          </p:cNvSpPr>
          <p:nvPr>
            <p:ph type="body" sz="quarter" idx="10"/>
          </p:nvPr>
        </p:nvSpPr>
        <p:spPr/>
        <p:txBody>
          <a:bodyPr/>
          <a:lstStyle/>
          <a:p>
            <a:r>
              <a:rPr lang="en-US" dirty="0">
                <a:latin typeface="Franklin Gothic Book" charset="0"/>
                <a:ea typeface="Franklin Gothic Book" charset="0"/>
                <a:cs typeface="Franklin Gothic Book" charset="0"/>
              </a:rPr>
              <a:t>Principles of charter school authorizing</a:t>
            </a:r>
          </a:p>
        </p:txBody>
      </p:sp>
      <p:sp>
        <p:nvSpPr>
          <p:cNvPr id="7" name="Text Placeholder 6"/>
          <p:cNvSpPr>
            <a:spLocks noGrp="1"/>
          </p:cNvSpPr>
          <p:nvPr>
            <p:ph type="body" sz="quarter" idx="17"/>
          </p:nvPr>
        </p:nvSpPr>
        <p:spPr>
          <a:xfrm>
            <a:off x="1841500" y="4673600"/>
            <a:ext cx="5486400" cy="594175"/>
          </a:xfrm>
        </p:spPr>
        <p:txBody>
          <a:bodyPr/>
          <a:lstStyle/>
          <a:p>
            <a:r>
              <a:rPr lang="en-US" dirty="0">
                <a:latin typeface="Franklin Gothic Book" charset="0"/>
                <a:ea typeface="Franklin Gothic Book" charset="0"/>
                <a:cs typeface="Franklin Gothic Book" charset="0"/>
              </a:rPr>
              <a:t>Improve</a:t>
            </a:r>
          </a:p>
          <a:p>
            <a:r>
              <a:rPr lang="en-US" dirty="0">
                <a:latin typeface="Franklin Gothic Book" charset="0"/>
                <a:ea typeface="Franklin Gothic Book" charset="0"/>
                <a:cs typeface="Franklin Gothic Book" charset="0"/>
              </a:rPr>
              <a:t>Educational </a:t>
            </a:r>
          </a:p>
          <a:p>
            <a:r>
              <a:rPr lang="en-US" dirty="0">
                <a:latin typeface="Franklin Gothic Book" charset="0"/>
                <a:ea typeface="Franklin Gothic Book" charset="0"/>
                <a:cs typeface="Franklin Gothic Book" charset="0"/>
              </a:rPr>
              <a:t>outcomes</a:t>
            </a:r>
          </a:p>
        </p:txBody>
      </p:sp>
    </p:spTree>
    <p:extLst>
      <p:ext uri="{BB962C8B-B14F-4D97-AF65-F5344CB8AC3E}">
        <p14:creationId xmlns:p14="http://schemas.microsoft.com/office/powerpoint/2010/main" val="236213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dirty="0"/>
          </a:p>
        </p:txBody>
      </p:sp>
      <p:sp>
        <p:nvSpPr>
          <p:cNvPr id="3" name="Text Placeholder 2"/>
          <p:cNvSpPr>
            <a:spLocks noGrp="1"/>
          </p:cNvSpPr>
          <p:nvPr>
            <p:ph type="body" sz="quarter" idx="11"/>
          </p:nvPr>
        </p:nvSpPr>
        <p:spPr/>
        <p:txBody>
          <a:bodyPr/>
          <a:lstStyle/>
          <a:p>
            <a:endParaRPr lang="en-US" dirty="0"/>
          </a:p>
        </p:txBody>
      </p:sp>
      <p:sp>
        <p:nvSpPr>
          <p:cNvPr id="4" name="Text Placeholder 3"/>
          <p:cNvSpPr>
            <a:spLocks noGrp="1"/>
          </p:cNvSpPr>
          <p:nvPr>
            <p:ph type="body" sz="quarter" idx="12"/>
          </p:nvPr>
        </p:nvSpPr>
        <p:spPr/>
        <p:txBody>
          <a:bodyPr/>
          <a:lstStyle/>
          <a:p>
            <a:endParaRPr lang="en-US" dirty="0"/>
          </a:p>
        </p:txBody>
      </p:sp>
      <p:sp>
        <p:nvSpPr>
          <p:cNvPr id="5" name="Text Placeholder 4"/>
          <p:cNvSpPr>
            <a:spLocks noGrp="1"/>
          </p:cNvSpPr>
          <p:nvPr>
            <p:ph type="body" sz="quarter" idx="13"/>
          </p:nvPr>
        </p:nvSpPr>
        <p:spPr/>
        <p:txBody>
          <a:bodyPr/>
          <a:lstStyle/>
          <a:p>
            <a:endParaRPr lang="en-US" dirty="0"/>
          </a:p>
        </p:txBody>
      </p:sp>
      <p:sp>
        <p:nvSpPr>
          <p:cNvPr id="6" name="Text Placeholder 5"/>
          <p:cNvSpPr>
            <a:spLocks noGrp="1"/>
          </p:cNvSpPr>
          <p:nvPr>
            <p:ph type="body" sz="quarter" idx="14"/>
          </p:nvPr>
        </p:nvSpPr>
        <p:spPr>
          <a:xfrm>
            <a:off x="615465" y="3262750"/>
            <a:ext cx="1668463" cy="473075"/>
          </a:xfrm>
        </p:spPr>
        <p:txBody>
          <a:bodyPr/>
          <a:lstStyle/>
          <a:p>
            <a:r>
              <a:rPr lang="en-US" dirty="0"/>
              <a:t>Purpose</a:t>
            </a:r>
          </a:p>
        </p:txBody>
      </p:sp>
      <p:sp>
        <p:nvSpPr>
          <p:cNvPr id="7" name="Text Placeholder 6"/>
          <p:cNvSpPr>
            <a:spLocks noGrp="1"/>
          </p:cNvSpPr>
          <p:nvPr>
            <p:ph type="body" sz="quarter" idx="15"/>
          </p:nvPr>
        </p:nvSpPr>
        <p:spPr>
          <a:xfrm>
            <a:off x="3511296" y="2789675"/>
            <a:ext cx="2141642" cy="473075"/>
          </a:xfrm>
        </p:spPr>
        <p:txBody>
          <a:bodyPr/>
          <a:lstStyle/>
          <a:p>
            <a:r>
              <a:rPr lang="en-US" dirty="0"/>
              <a:t>SCPCSD 2017 ADDENDUM</a:t>
            </a:r>
          </a:p>
        </p:txBody>
      </p:sp>
      <p:sp>
        <p:nvSpPr>
          <p:cNvPr id="8" name="Text Placeholder 7"/>
          <p:cNvSpPr>
            <a:spLocks noGrp="1"/>
          </p:cNvSpPr>
          <p:nvPr>
            <p:ph type="body" sz="quarter" idx="16"/>
          </p:nvPr>
        </p:nvSpPr>
        <p:spPr>
          <a:xfrm>
            <a:off x="6860070" y="3262749"/>
            <a:ext cx="1758413" cy="473075"/>
          </a:xfrm>
        </p:spPr>
        <p:txBody>
          <a:bodyPr/>
          <a:lstStyle/>
          <a:p>
            <a:r>
              <a:rPr lang="en-US" dirty="0"/>
              <a:t>STRUCTURE</a:t>
            </a:r>
          </a:p>
        </p:txBody>
      </p:sp>
    </p:spTree>
    <p:extLst>
      <p:ext uri="{BB962C8B-B14F-4D97-AF65-F5344CB8AC3E}">
        <p14:creationId xmlns:p14="http://schemas.microsoft.com/office/powerpoint/2010/main" val="1429654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latin typeface="Franklin Gothic Book" charset="0"/>
                <a:ea typeface="Franklin Gothic Book" charset="0"/>
                <a:cs typeface="Franklin Gothic Book" charset="0"/>
              </a:rPr>
              <a:t>Purpose of addendum</a:t>
            </a:r>
          </a:p>
        </p:txBody>
      </p:sp>
      <p:sp>
        <p:nvSpPr>
          <p:cNvPr id="3" name="Text Placeholder 2"/>
          <p:cNvSpPr>
            <a:spLocks noGrp="1"/>
          </p:cNvSpPr>
          <p:nvPr>
            <p:ph type="body" sz="quarter" idx="11"/>
          </p:nvPr>
        </p:nvSpPr>
        <p:spPr>
          <a:xfrm>
            <a:off x="609600" y="1431994"/>
            <a:ext cx="4532830" cy="4636427"/>
          </a:xfrm>
        </p:spPr>
        <p:txBody>
          <a:bodyPr/>
          <a:lstStyle/>
          <a:p>
            <a:r>
              <a:rPr lang="en-US" b="1" u="sng" dirty="0"/>
              <a:t>FULFILL STATUTORY RESPONSIBILITY</a:t>
            </a:r>
          </a:p>
          <a:p>
            <a:r>
              <a:rPr lang="en-US" dirty="0" smtClean="0"/>
              <a:t>Ensure </a:t>
            </a:r>
            <a:r>
              <a:rPr lang="en-US" dirty="0"/>
              <a:t>that applicant can demonstrate capacity</a:t>
            </a:r>
            <a:r>
              <a:rPr lang="en-US" dirty="0" smtClean="0"/>
              <a:t>.</a:t>
            </a:r>
            <a:endParaRPr lang="en-US" b="1" u="sng" dirty="0" smtClean="0"/>
          </a:p>
          <a:p>
            <a:endParaRPr lang="en-US" b="1" u="sng" dirty="0"/>
          </a:p>
          <a:p>
            <a:r>
              <a:rPr lang="en-US" b="1" u="sng" dirty="0" smtClean="0"/>
              <a:t>ASSESS CAPACITY</a:t>
            </a:r>
          </a:p>
          <a:p>
            <a:r>
              <a:rPr lang="en-US" dirty="0"/>
              <a:t>S</a:t>
            </a:r>
            <a:r>
              <a:rPr lang="en-US" dirty="0" smtClean="0"/>
              <a:t>kills </a:t>
            </a:r>
            <a:r>
              <a:rPr lang="en-US" dirty="0"/>
              <a:t>sets, expertise, track record, professional </a:t>
            </a:r>
            <a:r>
              <a:rPr lang="en-US" dirty="0" smtClean="0"/>
              <a:t>experience</a:t>
            </a:r>
            <a:endParaRPr lang="en-US" dirty="0"/>
          </a:p>
          <a:p>
            <a:endParaRPr lang="en-US" dirty="0"/>
          </a:p>
          <a:p>
            <a:r>
              <a:rPr lang="en-US" b="1" u="sng" dirty="0" smtClean="0"/>
              <a:t>ENSURE ROBUST DETAIL</a:t>
            </a:r>
          </a:p>
          <a:p>
            <a:r>
              <a:rPr lang="en-US" dirty="0"/>
              <a:t>I</a:t>
            </a:r>
            <a:r>
              <a:rPr lang="en-US" dirty="0" smtClean="0"/>
              <a:t>n </a:t>
            </a:r>
            <a:r>
              <a:rPr lang="en-US" dirty="0"/>
              <a:t>areas of application that:</a:t>
            </a:r>
          </a:p>
          <a:p>
            <a:pPr marL="342900" indent="-342900">
              <a:buFont typeface="Arial" panose="020B0604020202020204" pitchFamily="34" charset="0"/>
              <a:buChar char="•"/>
            </a:pPr>
            <a:r>
              <a:rPr lang="en-US" dirty="0"/>
              <a:t>Speak to charter school obligations</a:t>
            </a:r>
          </a:p>
          <a:p>
            <a:pPr marL="342900" indent="-342900">
              <a:buFont typeface="Arial" panose="020B0604020202020204" pitchFamily="34" charset="0"/>
              <a:buChar char="•"/>
            </a:pPr>
            <a:r>
              <a:rPr lang="en-US" dirty="0"/>
              <a:t>Exhibit leading indicators of school    success.</a:t>
            </a:r>
          </a:p>
        </p:txBody>
      </p:sp>
      <p:sp>
        <p:nvSpPr>
          <p:cNvPr id="4" name="Text Placeholder 3"/>
          <p:cNvSpPr>
            <a:spLocks noGrp="1"/>
          </p:cNvSpPr>
          <p:nvPr>
            <p:ph type="body" sz="quarter" idx="12"/>
          </p:nvPr>
        </p:nvSpPr>
        <p:spPr/>
        <p:txBody>
          <a:bodyPr/>
          <a:lstStyle/>
          <a:p>
            <a:endParaRPr lang="en-US" dirty="0"/>
          </a:p>
          <a:p>
            <a:pPr>
              <a:lnSpc>
                <a:spcPct val="100000"/>
              </a:lnSpc>
            </a:pPr>
            <a:r>
              <a:rPr lang="en-US" dirty="0"/>
              <a:t>The SCPCSD has a statutory obligation to require every applicant “to demonstrate a substantial likelihood that it has the capacity to establish a viable school based on national industry standards of quality charter school authorization.”      S.C. Rev. Code Ann. § 59-40-70(C). </a:t>
            </a:r>
          </a:p>
        </p:txBody>
      </p:sp>
    </p:spTree>
    <p:extLst>
      <p:ext uri="{BB962C8B-B14F-4D97-AF65-F5344CB8AC3E}">
        <p14:creationId xmlns:p14="http://schemas.microsoft.com/office/powerpoint/2010/main" val="3374534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09600" y="351268"/>
            <a:ext cx="7007225" cy="1095966"/>
          </a:xfrm>
        </p:spPr>
        <p:txBody>
          <a:bodyPr/>
          <a:lstStyle/>
          <a:p>
            <a:r>
              <a:rPr lang="en-US" dirty="0" smtClean="0">
                <a:latin typeface="Franklin Gothic Book" charset="0"/>
                <a:ea typeface="Franklin Gothic Book" charset="0"/>
                <a:cs typeface="Franklin Gothic Book" charset="0"/>
              </a:rPr>
              <a:t>STRUCTURE OF THE ADDENDUM: The </a:t>
            </a:r>
            <a:r>
              <a:rPr lang="en-US" dirty="0">
                <a:latin typeface="Franklin Gothic Book" charset="0"/>
                <a:ea typeface="Franklin Gothic Book" charset="0"/>
                <a:cs typeface="Franklin Gothic Book" charset="0"/>
              </a:rPr>
              <a:t>basics</a:t>
            </a:r>
          </a:p>
        </p:txBody>
      </p:sp>
      <p:sp>
        <p:nvSpPr>
          <p:cNvPr id="3" name="Text Placeholder 2"/>
          <p:cNvSpPr>
            <a:spLocks noGrp="1"/>
          </p:cNvSpPr>
          <p:nvPr>
            <p:ph type="body" sz="quarter" idx="11"/>
          </p:nvPr>
        </p:nvSpPr>
        <p:spPr>
          <a:xfrm>
            <a:off x="609600" y="1767840"/>
            <a:ext cx="7007225" cy="4538367"/>
          </a:xfrm>
        </p:spPr>
        <p:txBody>
          <a:bodyPr/>
          <a:lstStyle/>
          <a:p>
            <a:pPr marL="342900" indent="-342900">
              <a:buFont typeface="Wingdings" panose="05000000000000000000" pitchFamily="2" charset="2"/>
              <a:buChar char="ü"/>
            </a:pPr>
            <a:r>
              <a:rPr lang="en-US" b="1" dirty="0"/>
              <a:t>All applicants must respond to all applicable questions </a:t>
            </a:r>
            <a:r>
              <a:rPr lang="en-US" dirty="0"/>
              <a:t>contained in the SCDE 2017 Application and complete the SCPCSD Addendum.</a:t>
            </a:r>
          </a:p>
          <a:p>
            <a:pPr marL="342900" indent="-342900">
              <a:buFont typeface="Wingdings" panose="05000000000000000000" pitchFamily="2" charset="2"/>
              <a:buChar char="ü"/>
            </a:pPr>
            <a:endParaRPr lang="en-US" dirty="0"/>
          </a:p>
          <a:p>
            <a:pPr marL="342900" indent="-342900">
              <a:buFont typeface="Wingdings" panose="05000000000000000000" pitchFamily="2" charset="2"/>
              <a:buChar char="ü"/>
            </a:pPr>
            <a:r>
              <a:rPr lang="en-US" dirty="0"/>
              <a:t>For each section that requires a narrative response, there is a </a:t>
            </a:r>
            <a:r>
              <a:rPr lang="en-US" b="1" dirty="0"/>
              <a:t>recommended page length</a:t>
            </a:r>
            <a:r>
              <a:rPr lang="en-US" dirty="0"/>
              <a:t>.</a:t>
            </a:r>
          </a:p>
          <a:p>
            <a:pPr marL="342900" indent="-342900">
              <a:buFont typeface="Wingdings" panose="05000000000000000000" pitchFamily="2" charset="2"/>
              <a:buChar char="ü"/>
            </a:pPr>
            <a:endParaRPr lang="en-US" dirty="0"/>
          </a:p>
          <a:p>
            <a:pPr marL="342900" indent="-342900">
              <a:buFont typeface="Wingdings" panose="05000000000000000000" pitchFamily="2" charset="2"/>
              <a:buChar char="ü"/>
            </a:pPr>
            <a:r>
              <a:rPr lang="en-US" b="1" dirty="0"/>
              <a:t>Evaluation criteria are included </a:t>
            </a:r>
            <a:r>
              <a:rPr lang="en-US" dirty="0"/>
              <a:t>directly beneath application questions.</a:t>
            </a:r>
          </a:p>
        </p:txBody>
      </p:sp>
    </p:spTree>
    <p:extLst>
      <p:ext uri="{BB962C8B-B14F-4D97-AF65-F5344CB8AC3E}">
        <p14:creationId xmlns:p14="http://schemas.microsoft.com/office/powerpoint/2010/main" val="1068923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09600" y="336028"/>
            <a:ext cx="7819697" cy="1095966"/>
          </a:xfrm>
        </p:spPr>
        <p:txBody>
          <a:bodyPr/>
          <a:lstStyle/>
          <a:p>
            <a:r>
              <a:rPr lang="en-US" dirty="0">
                <a:latin typeface="Franklin Gothic Book" charset="0"/>
                <a:ea typeface="Franklin Gothic Book" charset="0"/>
                <a:cs typeface="Franklin Gothic Book" charset="0"/>
              </a:rPr>
              <a:t>Structure of addendum</a:t>
            </a:r>
          </a:p>
        </p:txBody>
      </p:sp>
      <p:graphicFrame>
        <p:nvGraphicFramePr>
          <p:cNvPr id="4" name="Diagram 3"/>
          <p:cNvGraphicFramePr/>
          <p:nvPr>
            <p:extLst>
              <p:ext uri="{D42A27DB-BD31-4B8C-83A1-F6EECF244321}">
                <p14:modId xmlns:p14="http://schemas.microsoft.com/office/powerpoint/2010/main" val="3628426162"/>
              </p:ext>
            </p:extLst>
          </p:nvPr>
        </p:nvGraphicFramePr>
        <p:xfrm>
          <a:off x="1471448" y="1607206"/>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90994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390650" y="594360"/>
            <a:ext cx="6362700" cy="3925253"/>
          </a:xfrm>
        </p:spPr>
        <p:txBody>
          <a:bodyPr/>
          <a:lstStyle/>
          <a:p>
            <a:pPr algn="ctr"/>
            <a:r>
              <a:rPr lang="en-US" sz="3600" dirty="0">
                <a:latin typeface="Franklin Gothic Book" charset="0"/>
                <a:ea typeface="Franklin Gothic Book" charset="0"/>
                <a:cs typeface="Franklin Gothic Book" charset="0"/>
              </a:rPr>
              <a:t>PART 1: </a:t>
            </a:r>
            <a:endParaRPr lang="en-US" sz="3600" dirty="0" smtClean="0">
              <a:latin typeface="Franklin Gothic Book" charset="0"/>
              <a:ea typeface="Franklin Gothic Book" charset="0"/>
              <a:cs typeface="Franklin Gothic Book" charset="0"/>
            </a:endParaRPr>
          </a:p>
          <a:p>
            <a:pPr algn="ctr"/>
            <a:r>
              <a:rPr lang="en-US" sz="3600" dirty="0" smtClean="0">
                <a:latin typeface="Franklin Gothic Book" charset="0"/>
                <a:ea typeface="Franklin Gothic Book" charset="0"/>
                <a:cs typeface="Franklin Gothic Book" charset="0"/>
              </a:rPr>
              <a:t>SUPPLEMENTAL </a:t>
            </a:r>
            <a:r>
              <a:rPr lang="en-US" sz="3600" dirty="0">
                <a:latin typeface="Franklin Gothic Book" charset="0"/>
                <a:ea typeface="Franklin Gothic Book" charset="0"/>
                <a:cs typeface="Franklin Gothic Book" charset="0"/>
              </a:rPr>
              <a:t>INFORMATION</a:t>
            </a:r>
          </a:p>
          <a:p>
            <a:pPr algn="ctr"/>
            <a:endParaRPr lang="en-US" sz="2400" dirty="0">
              <a:latin typeface="Franklin Gothic Book" charset="0"/>
              <a:ea typeface="Franklin Gothic Book" charset="0"/>
              <a:cs typeface="Franklin Gothic Book" charset="0"/>
            </a:endParaRPr>
          </a:p>
          <a:p>
            <a:pPr algn="ctr">
              <a:lnSpc>
                <a:spcPct val="150000"/>
              </a:lnSpc>
            </a:pPr>
            <a:r>
              <a:rPr lang="en-US" sz="2400" dirty="0">
                <a:latin typeface="Franklin Gothic Book" charset="0"/>
                <a:ea typeface="Franklin Gothic Book" charset="0"/>
                <a:cs typeface="Franklin Gothic Book" charset="0"/>
              </a:rPr>
              <a:t>A. SPECIAL POPULATIONS &amp; AT-RISK STUDENTS</a:t>
            </a:r>
          </a:p>
          <a:p>
            <a:pPr algn="ctr">
              <a:lnSpc>
                <a:spcPct val="150000"/>
              </a:lnSpc>
            </a:pPr>
            <a:r>
              <a:rPr lang="en-US" sz="2400" dirty="0">
                <a:latin typeface="Franklin Gothic Book" charset="0"/>
                <a:ea typeface="Franklin Gothic Book" charset="0"/>
                <a:cs typeface="Franklin Gothic Book" charset="0"/>
              </a:rPr>
              <a:t>B. DAILY SCHEDULE AND SCHOOL CALENDAR</a:t>
            </a:r>
          </a:p>
          <a:p>
            <a:pPr algn="ctr">
              <a:lnSpc>
                <a:spcPct val="150000"/>
              </a:lnSpc>
            </a:pPr>
            <a:r>
              <a:rPr lang="en-US" sz="2400" dirty="0">
                <a:latin typeface="Franklin Gothic Book" charset="0"/>
                <a:ea typeface="Franklin Gothic Book" charset="0"/>
                <a:cs typeface="Franklin Gothic Book" charset="0"/>
              </a:rPr>
              <a:t>C. GOVERNANCE AND LEADERSHIP</a:t>
            </a:r>
          </a:p>
          <a:p>
            <a:pPr algn="ctr">
              <a:lnSpc>
                <a:spcPct val="150000"/>
              </a:lnSpc>
            </a:pPr>
            <a:r>
              <a:rPr lang="en-US" sz="2400" dirty="0">
                <a:latin typeface="Franklin Gothic Book" charset="0"/>
                <a:ea typeface="Franklin Gothic Book" charset="0"/>
                <a:cs typeface="Franklin Gothic Book" charset="0"/>
              </a:rPr>
              <a:t>D. BUDGET</a:t>
            </a:r>
          </a:p>
        </p:txBody>
      </p:sp>
    </p:spTree>
    <p:extLst>
      <p:ext uri="{BB962C8B-B14F-4D97-AF65-F5344CB8AC3E}">
        <p14:creationId xmlns:p14="http://schemas.microsoft.com/office/powerpoint/2010/main" val="2086088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09600" y="336028"/>
            <a:ext cx="8103476" cy="1095966"/>
          </a:xfrm>
        </p:spPr>
        <p:txBody>
          <a:bodyPr/>
          <a:lstStyle/>
          <a:p>
            <a:r>
              <a:rPr lang="en-US" dirty="0">
                <a:latin typeface="Franklin Gothic Book" charset="0"/>
                <a:ea typeface="Franklin Gothic Book" charset="0"/>
                <a:cs typeface="Franklin Gothic Book" charset="0"/>
              </a:rPr>
              <a:t>Part 1: supplemental information</a:t>
            </a:r>
          </a:p>
          <a:p>
            <a:r>
              <a:rPr lang="en-US" sz="2800" dirty="0">
                <a:solidFill>
                  <a:schemeClr val="accent1"/>
                </a:solidFill>
                <a:latin typeface="Franklin Gothic Book" charset="0"/>
                <a:ea typeface="Franklin Gothic Book" charset="0"/>
                <a:cs typeface="Franklin Gothic Book" charset="0"/>
              </a:rPr>
              <a:t>Special pops &amp; At-risk Students</a:t>
            </a:r>
          </a:p>
        </p:txBody>
      </p:sp>
      <p:sp>
        <p:nvSpPr>
          <p:cNvPr id="3" name="Text Placeholder 2"/>
          <p:cNvSpPr>
            <a:spLocks noGrp="1"/>
          </p:cNvSpPr>
          <p:nvPr>
            <p:ph type="body" sz="quarter" idx="11"/>
          </p:nvPr>
        </p:nvSpPr>
        <p:spPr>
          <a:xfrm>
            <a:off x="609601" y="1629103"/>
            <a:ext cx="3500176" cy="4624552"/>
          </a:xfrm>
        </p:spPr>
        <p:txBody>
          <a:bodyPr>
            <a:normAutofit fontScale="77500" lnSpcReduction="20000"/>
          </a:bodyPr>
          <a:lstStyle/>
          <a:p>
            <a:r>
              <a:rPr lang="en-US" b="1" dirty="0">
                <a:solidFill>
                  <a:schemeClr val="accent1"/>
                </a:solidFill>
              </a:rPr>
              <a:t>ADDENDUM QUESTIONS</a:t>
            </a:r>
          </a:p>
          <a:p>
            <a:endParaRPr lang="en-US" dirty="0"/>
          </a:p>
          <a:p>
            <a:pPr marL="457200" indent="-457200">
              <a:buFont typeface="+mj-lt"/>
              <a:buAutoNum type="arabicPeriod"/>
            </a:pPr>
            <a:r>
              <a:rPr lang="en-US" dirty="0"/>
              <a:t>For </a:t>
            </a:r>
            <a:r>
              <a:rPr lang="en-US" b="1" u="sng" dirty="0"/>
              <a:t>special education students</a:t>
            </a:r>
            <a:r>
              <a:rPr lang="en-US" dirty="0"/>
              <a:t>, discuss specifically how </a:t>
            </a:r>
            <a:r>
              <a:rPr lang="en-US" b="1" u="sng" dirty="0"/>
              <a:t>the daily schedule, staffing, and support strategies</a:t>
            </a:r>
            <a:r>
              <a:rPr lang="en-US" dirty="0"/>
              <a:t> and resources will meet or be adjusted to </a:t>
            </a:r>
            <a:r>
              <a:rPr lang="en-US" b="1" u="sng" dirty="0"/>
              <a:t>promote integration into the school’s culture,</a:t>
            </a:r>
            <a:r>
              <a:rPr lang="en-US" dirty="0"/>
              <a:t> and provide substantial </a:t>
            </a:r>
            <a:r>
              <a:rPr lang="en-US" b="1" u="sng" dirty="0"/>
              <a:t>likelihood of academic success </a:t>
            </a:r>
            <a:r>
              <a:rPr lang="en-US" dirty="0"/>
              <a:t>for this population.</a:t>
            </a:r>
          </a:p>
          <a:p>
            <a:pPr marL="457200" indent="-457200">
              <a:buFont typeface="+mj-lt"/>
              <a:buAutoNum type="arabicPeriod"/>
            </a:pPr>
            <a:endParaRPr lang="en-US" dirty="0"/>
          </a:p>
          <a:p>
            <a:pPr marL="457200" indent="-457200">
              <a:buFont typeface="+mj-lt"/>
              <a:buAutoNum type="arabicPeriod"/>
            </a:pPr>
            <a:r>
              <a:rPr lang="en-US" dirty="0"/>
              <a:t>Discuss </a:t>
            </a:r>
            <a:r>
              <a:rPr lang="en-US" b="1" u="sng" dirty="0"/>
              <a:t>daily schedule, staffing, and support strategies </a:t>
            </a:r>
            <a:r>
              <a:rPr lang="en-US" dirty="0"/>
              <a:t>and resources will meet or be adjusted for </a:t>
            </a:r>
            <a:r>
              <a:rPr lang="en-US" b="1" u="sng" dirty="0"/>
              <a:t>English Learners (</a:t>
            </a:r>
            <a:r>
              <a:rPr lang="en-US" b="1" u="sng" dirty="0" smtClean="0"/>
              <a:t>ELs</a:t>
            </a:r>
            <a:r>
              <a:rPr lang="en-US" b="1" u="sng" dirty="0"/>
              <a:t>)</a:t>
            </a:r>
            <a:r>
              <a:rPr lang="en-US" dirty="0"/>
              <a:t> and </a:t>
            </a:r>
            <a:r>
              <a:rPr lang="en-US" b="1" u="sng" dirty="0"/>
              <a:t>students at risk of academic failure </a:t>
            </a:r>
            <a:r>
              <a:rPr lang="en-US" dirty="0"/>
              <a:t>or dropping out and how they will provide substantial </a:t>
            </a:r>
            <a:r>
              <a:rPr lang="en-US" b="1" u="sng" dirty="0"/>
              <a:t>likelihood of academic success </a:t>
            </a:r>
            <a:r>
              <a:rPr lang="en-US" dirty="0"/>
              <a:t>for these populations.</a:t>
            </a:r>
          </a:p>
          <a:p>
            <a:endParaRPr lang="en-US" dirty="0"/>
          </a:p>
          <a:p>
            <a:endParaRPr lang="en-US" dirty="0"/>
          </a:p>
        </p:txBody>
      </p:sp>
      <p:sp>
        <p:nvSpPr>
          <p:cNvPr id="4" name="Text Placeholder 3"/>
          <p:cNvSpPr>
            <a:spLocks noGrp="1"/>
          </p:cNvSpPr>
          <p:nvPr>
            <p:ph type="body" sz="quarter" idx="12"/>
          </p:nvPr>
        </p:nvSpPr>
        <p:spPr>
          <a:xfrm>
            <a:off x="5034224" y="1629103"/>
            <a:ext cx="3500176" cy="4624551"/>
          </a:xfrm>
        </p:spPr>
        <p:txBody>
          <a:bodyPr>
            <a:normAutofit fontScale="85000" lnSpcReduction="20000"/>
          </a:bodyPr>
          <a:lstStyle/>
          <a:p>
            <a:pPr lvl="0"/>
            <a:r>
              <a:rPr lang="en-US" b="1" dirty="0">
                <a:solidFill>
                  <a:schemeClr val="accent1"/>
                </a:solidFill>
              </a:rPr>
              <a:t>CRITERIA</a:t>
            </a:r>
          </a:p>
          <a:p>
            <a:pPr lvl="0"/>
            <a:endParaRPr lang="en-US" dirty="0"/>
          </a:p>
          <a:p>
            <a:pPr lvl="0"/>
            <a:r>
              <a:rPr lang="en-US" sz="1800" dirty="0"/>
              <a:t>Demonstrating a sound </a:t>
            </a:r>
            <a:r>
              <a:rPr lang="en-US" sz="1800" b="1" u="sng" dirty="0"/>
              <a:t>understanding of public school obligations </a:t>
            </a:r>
            <a:r>
              <a:rPr lang="en-US" sz="1800" dirty="0"/>
              <a:t>in this area;</a:t>
            </a:r>
          </a:p>
          <a:p>
            <a:pPr lvl="0"/>
            <a:endParaRPr lang="en-US" sz="1800" dirty="0"/>
          </a:p>
          <a:p>
            <a:pPr lvl="0"/>
            <a:r>
              <a:rPr lang="en-US" sz="1800" dirty="0"/>
              <a:t>Including well-researched, reasonable </a:t>
            </a:r>
            <a:r>
              <a:rPr lang="en-US" sz="1800" b="1" u="sng" dirty="0"/>
              <a:t>assumptions about potential enrollment </a:t>
            </a:r>
            <a:r>
              <a:rPr lang="en-US" sz="1800" dirty="0"/>
              <a:t>of special populations and at-risk students based on the characteristics of the district and neighborhood in which the school will be located as well as other relevant considerations;</a:t>
            </a:r>
          </a:p>
          <a:p>
            <a:pPr lvl="0"/>
            <a:endParaRPr lang="en-US" sz="1800" dirty="0"/>
          </a:p>
          <a:p>
            <a:pPr lvl="0"/>
            <a:r>
              <a:rPr lang="en-US" sz="1800" dirty="0"/>
              <a:t>Presenting sound, realistic </a:t>
            </a:r>
            <a:r>
              <a:rPr lang="en-US" sz="1800" b="1" dirty="0"/>
              <a:t>revenue assumptions </a:t>
            </a:r>
            <a:r>
              <a:rPr lang="en-US" sz="1800" dirty="0"/>
              <a:t>aligned with enrollment projections and related funding entitlements; and</a:t>
            </a:r>
          </a:p>
          <a:p>
            <a:pPr lvl="0"/>
            <a:endParaRPr lang="en-US" sz="1800" dirty="0"/>
          </a:p>
          <a:p>
            <a:pPr lvl="0"/>
            <a:r>
              <a:rPr lang="en-US" sz="1800" dirty="0"/>
              <a:t>Presenting reasonable </a:t>
            </a:r>
            <a:r>
              <a:rPr lang="en-US" sz="1800" b="1" dirty="0"/>
              <a:t>expenditure assumptions </a:t>
            </a:r>
            <a:r>
              <a:rPr lang="en-US" sz="1800" dirty="0"/>
              <a:t>including but not limited to staffing and other resource assumptions aligned with enrollment projections.</a:t>
            </a:r>
          </a:p>
          <a:p>
            <a:endParaRPr lang="en-US" dirty="0"/>
          </a:p>
        </p:txBody>
      </p:sp>
    </p:spTree>
    <p:extLst>
      <p:ext uri="{BB962C8B-B14F-4D97-AF65-F5344CB8AC3E}">
        <p14:creationId xmlns:p14="http://schemas.microsoft.com/office/powerpoint/2010/main" val="3287443101"/>
      </p:ext>
    </p:extLst>
  </p:cSld>
  <p:clrMapOvr>
    <a:masterClrMapping/>
  </p:clrMapOvr>
</p:sld>
</file>

<file path=ppt/theme/theme1.xml><?xml version="1.0" encoding="utf-8"?>
<a:theme xmlns:a="http://schemas.openxmlformats.org/drawingml/2006/main" name="NACSA Theme">
  <a:themeElements>
    <a:clrScheme name="Custom 2">
      <a:dk1>
        <a:srgbClr val="FFFFFF"/>
      </a:dk1>
      <a:lt1>
        <a:srgbClr val="8A1228"/>
      </a:lt1>
      <a:dk2>
        <a:srgbClr val="0A4C6F"/>
      </a:dk2>
      <a:lt2>
        <a:srgbClr val="D0D0D0"/>
      </a:lt2>
      <a:accent1>
        <a:srgbClr val="BA0023"/>
      </a:accent1>
      <a:accent2>
        <a:srgbClr val="8EE2CF"/>
      </a:accent2>
      <a:accent3>
        <a:srgbClr val="141414"/>
      </a:accent3>
      <a:accent4>
        <a:srgbClr val="313131"/>
      </a:accent4>
      <a:accent5>
        <a:srgbClr val="6C6C6C"/>
      </a:accent5>
      <a:accent6>
        <a:srgbClr val="0A4C6F"/>
      </a:accent6>
      <a:hlink>
        <a:srgbClr val="BA0023"/>
      </a:hlink>
      <a:folHlink>
        <a:srgbClr val="89122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Theme.thmx</Template>
  <TotalTime>1034</TotalTime>
  <Words>3100</Words>
  <Application>Microsoft Macintosh PowerPoint</Application>
  <PresentationFormat>On-screen Show (4:3)</PresentationFormat>
  <Paragraphs>309</Paragraphs>
  <Slides>16</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Calibri</vt:lpstr>
      <vt:lpstr>Franklin Gothic Book</vt:lpstr>
      <vt:lpstr>Montserrat</vt:lpstr>
      <vt:lpstr>Montserrat-Light</vt:lpstr>
      <vt:lpstr>Wingdings</vt:lpstr>
      <vt:lpstr>Arial</vt:lpstr>
      <vt:lpstr>NACSA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Erin Maresko</dc:creator>
  <cp:lastModifiedBy>Erin Reddy</cp:lastModifiedBy>
  <cp:revision>106</cp:revision>
  <dcterms:created xsi:type="dcterms:W3CDTF">2015-08-11T21:20:32Z</dcterms:created>
  <dcterms:modified xsi:type="dcterms:W3CDTF">2016-11-09T14:27:33Z</dcterms:modified>
</cp:coreProperties>
</file>