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Default Extension="svg" ContentType="image/svg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257" r:id="rId2"/>
    <p:sldId id="258" r:id="rId3"/>
    <p:sldId id="270" r:id="rId4"/>
    <p:sldId id="259" r:id="rId5"/>
    <p:sldId id="271" r:id="rId6"/>
    <p:sldId id="272" r:id="rId7"/>
    <p:sldId id="273" r:id="rId8"/>
    <p:sldId id="274" r:id="rId9"/>
    <p:sldId id="275" r:id="rId10"/>
    <p:sldId id="261" r:id="rId11"/>
    <p:sldId id="269" r:id="rId12"/>
    <p:sldId id="263" r:id="rId13"/>
  </p:sldIdLst>
  <p:sldSz cx="12192000" cy="6858000"/>
  <p:notesSz cx="68580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28" autoAdjust="0"/>
    <p:restoredTop sz="95559"/>
  </p:normalViewPr>
  <p:slideViewPr>
    <p:cSldViewPr snapToGrid="0">
      <p:cViewPr varScale="1">
        <p:scale>
          <a:sx n="100" d="100"/>
          <a:sy n="100" d="100"/>
        </p:scale>
        <p:origin x="976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microsoft.com/office/2015/10/relationships/revisionInfo" Target="revisionInfo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notesMaster" Target="notesMasters/notesMaster1.xml"/><Relationship Id="rId15" Type="http://schemas.openxmlformats.org/officeDocument/2006/relationships/handoutMaster" Target="handoutMasters/handoutMaster1.xml"/><Relationship Id="rId16" Type="http://schemas.openxmlformats.org/officeDocument/2006/relationships/presProps" Target="presProps.xml"/><Relationship Id="rId17" Type="http://schemas.openxmlformats.org/officeDocument/2006/relationships/viewProps" Target="viewProps.xml"/><Relationship Id="rId18" Type="http://schemas.openxmlformats.org/officeDocument/2006/relationships/theme" Target="theme/theme1.xml"/><Relationship Id="rId1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197834-BAD4-4B2F-9F95-9509B1137F9F}" type="datetimeFigureOut">
              <a:rPr lang="en-US" smtClean="0"/>
              <a:t>12/2/17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2971800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829675"/>
            <a:ext cx="2971800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CC0F8B-2C31-4852-B5C3-38A8178CF36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625747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643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6643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1827F1D-40D1-4553-B05E-34652D93ADAE}" type="datetimeFigureOut">
              <a:rPr lang="en-US" smtClean="0"/>
              <a:t>12/2/17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413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73892"/>
            <a:ext cx="5486400" cy="366045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2971800" cy="4664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829967"/>
            <a:ext cx="2971800" cy="4664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DD9DA92-4A7C-4047-9496-D8CE6714341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18796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Shape 160"/>
          <p:cNvSpPr>
            <a:spLocks noGrp="1" noRot="1" noChangeAspect="1"/>
          </p:cNvSpPr>
          <p:nvPr>
            <p:ph type="sldImg" idx="2"/>
          </p:nvPr>
        </p:nvSpPr>
        <p:spPr>
          <a:xfrm>
            <a:off x="688975" y="1173163"/>
            <a:ext cx="5632450" cy="316865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61" name="Shape 161"/>
          <p:cNvSpPr txBox="1">
            <a:spLocks noGrp="1"/>
          </p:cNvSpPr>
          <p:nvPr>
            <p:ph type="body" idx="1"/>
          </p:nvPr>
        </p:nvSpPr>
        <p:spPr>
          <a:xfrm>
            <a:off x="701043" y="4518942"/>
            <a:ext cx="5608319" cy="3697317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endParaRPr sz="12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2" name="Shape 162"/>
          <p:cNvSpPr txBox="1">
            <a:spLocks noGrp="1"/>
          </p:cNvSpPr>
          <p:nvPr>
            <p:ph type="sldNum" idx="12"/>
          </p:nvPr>
        </p:nvSpPr>
        <p:spPr>
          <a:xfrm>
            <a:off x="3970939" y="8918880"/>
            <a:ext cx="3037839" cy="471127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alibri"/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</a:t>
            </a:fld>
            <a:endParaRPr lang="en-US" sz="12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71000577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Shape 192"/>
          <p:cNvSpPr txBox="1">
            <a:spLocks noGrp="1"/>
          </p:cNvSpPr>
          <p:nvPr>
            <p:ph type="body" idx="1"/>
          </p:nvPr>
        </p:nvSpPr>
        <p:spPr>
          <a:xfrm>
            <a:off x="701043" y="4518944"/>
            <a:ext cx="5608319" cy="369746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endParaRPr sz="12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3" name="Shape 193"/>
          <p:cNvSpPr>
            <a:spLocks noGrp="1" noRot="1" noChangeAspect="1"/>
          </p:cNvSpPr>
          <p:nvPr>
            <p:ph type="sldImg" idx="2"/>
          </p:nvPr>
        </p:nvSpPr>
        <p:spPr>
          <a:xfrm>
            <a:off x="688975" y="1173163"/>
            <a:ext cx="5632450" cy="316865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213241489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Shape 210"/>
          <p:cNvSpPr txBox="1">
            <a:spLocks noGrp="1"/>
          </p:cNvSpPr>
          <p:nvPr>
            <p:ph type="body" idx="1"/>
          </p:nvPr>
        </p:nvSpPr>
        <p:spPr>
          <a:xfrm>
            <a:off x="701043" y="4518944"/>
            <a:ext cx="5608319" cy="369746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endParaRPr sz="12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1" name="Shape 211"/>
          <p:cNvSpPr>
            <a:spLocks noGrp="1" noRot="1" noChangeAspect="1"/>
          </p:cNvSpPr>
          <p:nvPr>
            <p:ph type="sldImg" idx="2"/>
          </p:nvPr>
        </p:nvSpPr>
        <p:spPr>
          <a:xfrm>
            <a:off x="688975" y="1173163"/>
            <a:ext cx="5632450" cy="316865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48239344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Shape 176"/>
          <p:cNvSpPr txBox="1">
            <a:spLocks noGrp="1"/>
          </p:cNvSpPr>
          <p:nvPr>
            <p:ph type="body" idx="1"/>
          </p:nvPr>
        </p:nvSpPr>
        <p:spPr>
          <a:xfrm>
            <a:off x="701040" y="4518943"/>
            <a:ext cx="5608320" cy="369747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endParaRPr sz="12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7" name="Shape 177"/>
          <p:cNvSpPr>
            <a:spLocks noGrp="1" noRot="1" noChangeAspect="1"/>
          </p:cNvSpPr>
          <p:nvPr>
            <p:ph type="sldImg" idx="2"/>
          </p:nvPr>
        </p:nvSpPr>
        <p:spPr>
          <a:xfrm>
            <a:off x="688975" y="1173163"/>
            <a:ext cx="5632450" cy="316865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205360311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18C931-8E10-A648-9E73-B6D740202CA9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479206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Shape 176"/>
          <p:cNvSpPr txBox="1">
            <a:spLocks noGrp="1"/>
          </p:cNvSpPr>
          <p:nvPr>
            <p:ph type="body" idx="1"/>
          </p:nvPr>
        </p:nvSpPr>
        <p:spPr>
          <a:xfrm>
            <a:off x="701040" y="4518943"/>
            <a:ext cx="5608320" cy="369747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endParaRPr sz="12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7" name="Shape 177"/>
          <p:cNvSpPr>
            <a:spLocks noGrp="1" noRot="1" noChangeAspect="1"/>
          </p:cNvSpPr>
          <p:nvPr>
            <p:ph type="sldImg" idx="2"/>
          </p:nvPr>
        </p:nvSpPr>
        <p:spPr>
          <a:xfrm>
            <a:off x="688975" y="1173163"/>
            <a:ext cx="5632450" cy="316865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25704850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18C931-8E10-A648-9E73-B6D740202CA9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964508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18C931-8E10-A648-9E73-B6D740202CA9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11405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18C931-8E10-A648-9E73-B6D740202CA9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502622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Shape 176"/>
          <p:cNvSpPr txBox="1">
            <a:spLocks noGrp="1"/>
          </p:cNvSpPr>
          <p:nvPr>
            <p:ph type="body" idx="1"/>
          </p:nvPr>
        </p:nvSpPr>
        <p:spPr>
          <a:xfrm>
            <a:off x="701040" y="4518943"/>
            <a:ext cx="5608320" cy="369747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endParaRPr sz="12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7" name="Shape 177"/>
          <p:cNvSpPr>
            <a:spLocks noGrp="1" noRot="1" noChangeAspect="1"/>
          </p:cNvSpPr>
          <p:nvPr>
            <p:ph type="sldImg" idx="2"/>
          </p:nvPr>
        </p:nvSpPr>
        <p:spPr>
          <a:xfrm>
            <a:off x="688975" y="1173163"/>
            <a:ext cx="5632450" cy="316865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390374555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Shape 192"/>
          <p:cNvSpPr txBox="1">
            <a:spLocks noGrp="1"/>
          </p:cNvSpPr>
          <p:nvPr>
            <p:ph type="body" idx="1"/>
          </p:nvPr>
        </p:nvSpPr>
        <p:spPr>
          <a:xfrm>
            <a:off x="701043" y="4518944"/>
            <a:ext cx="5608319" cy="369746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endParaRPr sz="12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3" name="Shape 193"/>
          <p:cNvSpPr>
            <a:spLocks noGrp="1" noRot="1" noChangeAspect="1"/>
          </p:cNvSpPr>
          <p:nvPr>
            <p:ph type="sldImg" idx="2"/>
          </p:nvPr>
        </p:nvSpPr>
        <p:spPr>
          <a:xfrm>
            <a:off x="688975" y="1173163"/>
            <a:ext cx="5632450" cy="316865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17674249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F60EAF-D326-4E11-951F-DC4361E7013F}" type="datetimeFigureOut">
              <a:rPr lang="en-US" smtClean="0"/>
              <a:t>12/2/17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C2082-F93D-4A31-B892-85F59756B42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60853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F60EAF-D326-4E11-951F-DC4361E7013F}" type="datetimeFigureOut">
              <a:rPr lang="en-US" smtClean="0"/>
              <a:t>12/2/17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C2082-F93D-4A31-B892-85F59756B42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41861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F60EAF-D326-4E11-951F-DC4361E7013F}" type="datetimeFigureOut">
              <a:rPr lang="en-US" smtClean="0"/>
              <a:t>12/2/17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C2082-F93D-4A31-B892-85F59756B42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59075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089925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F60EAF-D326-4E11-951F-DC4361E7013F}" type="datetimeFigureOut">
              <a:rPr lang="en-US" smtClean="0"/>
              <a:t>12/2/17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C2082-F93D-4A31-B892-85F59756B42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83901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F60EAF-D326-4E11-951F-DC4361E7013F}" type="datetimeFigureOut">
              <a:rPr lang="en-US" smtClean="0"/>
              <a:t>12/2/17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C2082-F93D-4A31-B892-85F59756B42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65571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F60EAF-D326-4E11-951F-DC4361E7013F}" type="datetimeFigureOut">
              <a:rPr lang="en-US" smtClean="0"/>
              <a:t>12/2/17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C2082-F93D-4A31-B892-85F59756B42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31571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F60EAF-D326-4E11-951F-DC4361E7013F}" type="datetimeFigureOut">
              <a:rPr lang="en-US" smtClean="0"/>
              <a:t>12/2/17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C2082-F93D-4A31-B892-85F59756B42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60760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F60EAF-D326-4E11-951F-DC4361E7013F}" type="datetimeFigureOut">
              <a:rPr lang="en-US" smtClean="0"/>
              <a:t>12/2/17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C2082-F93D-4A31-B892-85F59756B42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95118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F60EAF-D326-4E11-951F-DC4361E7013F}" type="datetimeFigureOut">
              <a:rPr lang="en-US" smtClean="0"/>
              <a:t>12/2/17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C2082-F93D-4A31-B892-85F59756B42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12743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F60EAF-D326-4E11-951F-DC4361E7013F}" type="datetimeFigureOut">
              <a:rPr lang="en-US" smtClean="0"/>
              <a:t>12/2/17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C2082-F93D-4A31-B892-85F59756B42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45196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F60EAF-D326-4E11-951F-DC4361E7013F}" type="datetimeFigureOut">
              <a:rPr lang="en-US" smtClean="0"/>
              <a:t>12/2/17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C2082-F93D-4A31-B892-85F59756B42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44801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F60EAF-D326-4E11-951F-DC4361E7013F}" type="datetimeFigureOut">
              <a:rPr lang="en-US" smtClean="0"/>
              <a:t>12/2/17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9C2082-F93D-4A31-B892-85F59756B42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4405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image" Target="../media/image2.png"/><Relationship Id="rId5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3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4" Type="http://schemas.openxmlformats.org/officeDocument/2006/relationships/hyperlink" Target="https://my.vanderbilt.edu/marisacannata/files/2013/10/Starting_Strong_final.pdf" TargetMode="External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4" Type="http://schemas.openxmlformats.org/officeDocument/2006/relationships/image" Target="../media/image4.png"/><Relationship Id="rId5" Type="http://schemas.openxmlformats.org/officeDocument/2006/relationships/image" Target="../media/image5.svg"/><Relationship Id="rId6" Type="http://schemas.openxmlformats.org/officeDocument/2006/relationships/image" Target="../media/image5.png"/><Relationship Id="rId7" Type="http://schemas.openxmlformats.org/officeDocument/2006/relationships/image" Target="../media/image7.svg"/><Relationship Id="rId8" Type="http://schemas.openxmlformats.org/officeDocument/2006/relationships/image" Target="../media/image6.png"/><Relationship Id="rId9" Type="http://schemas.openxmlformats.org/officeDocument/2006/relationships/image" Target="../media/image9.svg"/><Relationship Id="rId10" Type="http://schemas.openxmlformats.org/officeDocument/2006/relationships/image" Target="../media/image7.png"/><Relationship Id="rId11" Type="http://schemas.openxmlformats.org/officeDocument/2006/relationships/image" Target="../media/image11.sv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Shape 164"/>
          <p:cNvSpPr txBox="1">
            <a:spLocks noGrp="1"/>
          </p:cNvSpPr>
          <p:nvPr>
            <p:ph type="ctrTitle"/>
          </p:nvPr>
        </p:nvSpPr>
        <p:spPr>
          <a:xfrm>
            <a:off x="1524000" y="1122362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alibri"/>
              <a:buNone/>
            </a:pPr>
            <a:endParaRPr sz="60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65" name="Shape 16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4375230"/>
            <a:ext cx="12192000" cy="2482769"/>
          </a:xfrm>
          <a:prstGeom prst="rect">
            <a:avLst/>
          </a:prstGeom>
          <a:noFill/>
          <a:ln>
            <a:noFill/>
          </a:ln>
        </p:spPr>
      </p:pic>
      <p:sp>
        <p:nvSpPr>
          <p:cNvPr id="166" name="Shape 166"/>
          <p:cNvSpPr txBox="1">
            <a:spLocks noGrp="1"/>
          </p:cNvSpPr>
          <p:nvPr>
            <p:ph type="subTitle" idx="1"/>
          </p:nvPr>
        </p:nvSpPr>
        <p:spPr>
          <a:xfrm>
            <a:off x="1524000" y="3602037"/>
            <a:ext cx="9144000" cy="165576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24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SOUTH CAROLINA</a:t>
            </a:r>
          </a:p>
        </p:txBody>
      </p:sp>
      <p:pic>
        <p:nvPicPr>
          <p:cNvPr id="167" name="Shape 167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0" y="0"/>
            <a:ext cx="12192000" cy="4375230"/>
          </a:xfrm>
          <a:prstGeom prst="rect">
            <a:avLst/>
          </a:prstGeom>
          <a:noFill/>
          <a:ln>
            <a:noFill/>
          </a:ln>
        </p:spPr>
      </p:pic>
      <p:sp>
        <p:nvSpPr>
          <p:cNvPr id="168" name="Shape 168"/>
          <p:cNvSpPr txBox="1"/>
          <p:nvPr/>
        </p:nvSpPr>
        <p:spPr>
          <a:xfrm>
            <a:off x="1372329" y="4595506"/>
            <a:ext cx="10819671" cy="164594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Roboto"/>
              <a:buNone/>
            </a:pPr>
            <a:r>
              <a:rPr lang="en-US" sz="2800" b="0" i="0" u="none" strike="noStrike" cap="none" dirty="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rPr>
              <a:t>Best Practices in Starting a Charter School</a:t>
            </a:r>
          </a:p>
          <a:p>
            <a:pPr lvl="0" algn="ctr">
              <a:buClr>
                <a:schemeClr val="lt1"/>
              </a:buClr>
              <a:buSzPct val="25000"/>
            </a:pPr>
            <a:endParaRPr lang="en-US" sz="2000" dirty="0">
              <a:solidFill>
                <a:schemeClr val="lt1"/>
              </a:solidFill>
              <a:latin typeface="Roboto"/>
              <a:ea typeface="Roboto"/>
              <a:cs typeface="Roboto"/>
              <a:sym typeface="Roboto"/>
            </a:endParaRPr>
          </a:p>
          <a:p>
            <a:pPr lvl="0" algn="ctr">
              <a:buClr>
                <a:schemeClr val="lt1"/>
              </a:buClr>
              <a:buSzPct val="25000"/>
            </a:pPr>
            <a:r>
              <a:rPr lang="en-US" sz="2000" dirty="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rPr>
              <a:t>Hunter Schimpff, SCPCSD</a:t>
            </a:r>
          </a:p>
          <a:p>
            <a:pPr lvl="0" algn="ctr">
              <a:buClr>
                <a:schemeClr val="lt1"/>
              </a:buClr>
              <a:buSzPct val="25000"/>
            </a:pPr>
            <a:endParaRPr lang="en-US" sz="2600" dirty="0">
              <a:solidFill>
                <a:schemeClr val="lt1"/>
              </a:solidFill>
              <a:latin typeface="Roboto"/>
              <a:ea typeface="Roboto"/>
              <a:cs typeface="Roboto"/>
              <a:sym typeface="Roboto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Roboto"/>
              <a:buNone/>
            </a:pPr>
            <a:r>
              <a:rPr lang="en-US" sz="2600" b="0" i="0" u="none" strike="noStrike" cap="none" dirty="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rPr>
              <a:t> </a:t>
            </a:r>
            <a:endParaRPr sz="2600" b="0" i="0" u="none" strike="noStrike" cap="none" dirty="0">
              <a:solidFill>
                <a:schemeClr val="dk1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69" name="Shape 169"/>
          <p:cNvSpPr txBox="1"/>
          <p:nvPr/>
        </p:nvSpPr>
        <p:spPr>
          <a:xfrm>
            <a:off x="5190564" y="-1963271"/>
            <a:ext cx="184730" cy="36933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sz="18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0" name="Shape 170"/>
          <p:cNvSpPr txBox="1"/>
          <p:nvPr/>
        </p:nvSpPr>
        <p:spPr>
          <a:xfrm>
            <a:off x="1523995" y="220276"/>
            <a:ext cx="5363880" cy="923328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Roboto"/>
              <a:buNone/>
            </a:pPr>
            <a:r>
              <a:rPr lang="en-US" sz="5400" b="0" i="0" u="none" strike="noStrike" cap="none" dirty="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rPr>
              <a:t>EXCELLENCE</a:t>
            </a:r>
          </a:p>
        </p:txBody>
      </p:sp>
      <p:sp>
        <p:nvSpPr>
          <p:cNvPr id="171" name="Shape 171"/>
          <p:cNvSpPr txBox="1"/>
          <p:nvPr/>
        </p:nvSpPr>
        <p:spPr>
          <a:xfrm>
            <a:off x="1523995" y="1118175"/>
            <a:ext cx="5363880" cy="923328"/>
          </a:xfrm>
          <a:prstGeom prst="rect">
            <a:avLst/>
          </a:prstGeom>
          <a:solidFill>
            <a:srgbClr val="7F7F7F"/>
          </a:solidFill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Raleway"/>
              <a:buNone/>
            </a:pPr>
            <a:r>
              <a:rPr lang="en-US" sz="5400" b="0" i="0" u="none" strike="noStrike" cap="none" dirty="0">
                <a:solidFill>
                  <a:schemeClr val="lt1"/>
                </a:solidFill>
                <a:latin typeface="Raleway"/>
                <a:ea typeface="Raleway"/>
                <a:cs typeface="Raleway"/>
                <a:sym typeface="Raleway"/>
              </a:rPr>
              <a:t>INNOVATION</a:t>
            </a:r>
          </a:p>
        </p:txBody>
      </p:sp>
      <p:sp>
        <p:nvSpPr>
          <p:cNvPr id="172" name="Shape 172"/>
          <p:cNvSpPr txBox="1"/>
          <p:nvPr/>
        </p:nvSpPr>
        <p:spPr>
          <a:xfrm>
            <a:off x="1271337" y="2041500"/>
            <a:ext cx="5869200" cy="1116299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Raleway"/>
              <a:buNone/>
            </a:pPr>
            <a:r>
              <a:rPr lang="en-US" sz="7000" b="1" i="0" u="none" strike="noStrike" cap="none" dirty="0">
                <a:solidFill>
                  <a:schemeClr val="lt1"/>
                </a:solidFill>
                <a:latin typeface="Raleway"/>
                <a:ea typeface="Raleway"/>
                <a:cs typeface="Raleway"/>
                <a:sym typeface="Raleway"/>
              </a:rPr>
              <a:t>RESULTS</a:t>
            </a:r>
          </a:p>
        </p:txBody>
      </p:sp>
      <p:pic>
        <p:nvPicPr>
          <p:cNvPr id="174" name="Shape 174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491947" y="4331071"/>
            <a:ext cx="2354781" cy="237552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31880151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Shape 196"/>
          <p:cNvSpPr txBox="1"/>
          <p:nvPr/>
        </p:nvSpPr>
        <p:spPr>
          <a:xfrm>
            <a:off x="0" y="0"/>
            <a:ext cx="12192000" cy="584700"/>
          </a:xfrm>
          <a:prstGeom prst="rect">
            <a:avLst/>
          </a:prstGeom>
          <a:solidFill>
            <a:srgbClr val="2A8355"/>
          </a:solidFill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Roboto"/>
              <a:buNone/>
            </a:pPr>
            <a:r>
              <a:rPr lang="en-US" sz="3200" b="0" i="0" u="none" strike="noStrike" cap="none" dirty="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rPr>
              <a:t>What You Will Need To Do</a:t>
            </a:r>
          </a:p>
        </p:txBody>
      </p:sp>
      <p:pic>
        <p:nvPicPr>
          <p:cNvPr id="197" name="Shape 197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258509" y="4969669"/>
            <a:ext cx="1933500" cy="1994700"/>
          </a:xfrm>
          <a:prstGeom prst="rect">
            <a:avLst/>
          </a:prstGeom>
          <a:noFill/>
          <a:ln>
            <a:noFill/>
          </a:ln>
        </p:spPr>
      </p:pic>
      <p:sp>
        <p:nvSpPr>
          <p:cNvPr id="198" name="Shape 198"/>
          <p:cNvSpPr txBox="1"/>
          <p:nvPr/>
        </p:nvSpPr>
        <p:spPr>
          <a:xfrm>
            <a:off x="130975" y="829340"/>
            <a:ext cx="11835300" cy="574271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3200" b="1" dirty="0"/>
              <a:t> Demonstrate you can create a successful start-up and have it                       ready to open in a short time 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endParaRPr lang="en-US" sz="3200" b="1" dirty="0"/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3200" b="1" dirty="0"/>
              <a:t> Articulate not just what you will do but </a:t>
            </a:r>
            <a:r>
              <a:rPr lang="en-US" sz="3200" b="1" i="1" u="sng" dirty="0"/>
              <a:t>how</a:t>
            </a:r>
            <a:r>
              <a:rPr lang="en-US" sz="3200" b="1" dirty="0"/>
              <a:t> you will do it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endParaRPr lang="en-US" sz="3200" b="1" dirty="0"/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3200" b="1" dirty="0"/>
              <a:t> Develop a successful academic program and align it to the mission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endParaRPr lang="en-US" sz="3200" b="1" dirty="0"/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3200" b="1" dirty="0"/>
              <a:t> Establish an effective board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endParaRPr lang="en-US" sz="3200" b="1" dirty="0"/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3200" b="1" dirty="0"/>
              <a:t> Establish effective building leadership and a positive culture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endParaRPr lang="en-US" sz="3200" b="1" dirty="0"/>
          </a:p>
          <a:p>
            <a:pPr marL="342900" indent="-342900">
              <a:buFont typeface="Wingdings" panose="05000000000000000000" pitchFamily="2" charset="2"/>
              <a:buChar char="q"/>
            </a:pPr>
            <a:endParaRPr lang="en-US" sz="3200" b="1" dirty="0"/>
          </a:p>
          <a:p>
            <a:pPr marL="342900" indent="-342900">
              <a:buFont typeface="Wingdings" panose="05000000000000000000" pitchFamily="2" charset="2"/>
              <a:buChar char="q"/>
            </a:pPr>
            <a:endParaRPr lang="en-US" sz="2400" b="1" dirty="0"/>
          </a:p>
          <a:p>
            <a:pPr marL="457200" marR="0" lvl="0" indent="-3810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ct val="100000"/>
              <a:buFont typeface="Roboto"/>
              <a:buChar char="●"/>
            </a:pPr>
            <a:endParaRPr lang="en-US" sz="2400" dirty="0">
              <a:solidFill>
                <a:srgbClr val="002060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</p:spTree>
    <p:extLst>
      <p:ext uri="{BB962C8B-B14F-4D97-AF65-F5344CB8AC3E}">
        <p14:creationId xmlns:p14="http://schemas.microsoft.com/office/powerpoint/2010/main" val="247753946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7" name="Shape 197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258509" y="4969669"/>
            <a:ext cx="1933500" cy="1994700"/>
          </a:xfrm>
          <a:prstGeom prst="rect">
            <a:avLst/>
          </a:prstGeom>
          <a:noFill/>
          <a:ln>
            <a:noFill/>
          </a:ln>
        </p:spPr>
      </p:pic>
      <p:sp>
        <p:nvSpPr>
          <p:cNvPr id="198" name="Shape 198"/>
          <p:cNvSpPr txBox="1"/>
          <p:nvPr/>
        </p:nvSpPr>
        <p:spPr>
          <a:xfrm>
            <a:off x="130975" y="263769"/>
            <a:ext cx="11835300" cy="630828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3200" b="1" dirty="0"/>
              <a:t>Manage and monitor performance and be accountable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endParaRPr lang="en-US" sz="3200" b="1" dirty="0"/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3200" b="1" dirty="0"/>
              <a:t>Recruit and retain students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endParaRPr lang="en-US" sz="3200" b="1" dirty="0"/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3200" b="1" dirty="0"/>
              <a:t>Acquire suitable facilities and acquire/allocate resources 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endParaRPr lang="en-US" sz="3200" b="1" dirty="0"/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3200" b="1" dirty="0"/>
              <a:t>Manage a budget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endParaRPr lang="en-US" sz="3200" b="1" dirty="0"/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3200" b="1" dirty="0"/>
              <a:t>Attract and manage talent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endParaRPr lang="en-US" sz="3200" b="1" dirty="0"/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3200" b="1" dirty="0"/>
              <a:t>Manage external relationships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endParaRPr lang="en-US" sz="3200" b="1" dirty="0"/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3200" b="1" dirty="0"/>
              <a:t>Remain focused on the mission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endParaRPr lang="en-US" sz="3200" b="1" dirty="0"/>
          </a:p>
          <a:p>
            <a:pPr marL="457200" marR="0" lvl="0" indent="-3810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ct val="100000"/>
              <a:buFont typeface="Roboto"/>
              <a:buChar char="●"/>
            </a:pPr>
            <a:endParaRPr lang="en-US" sz="2400" dirty="0">
              <a:solidFill>
                <a:srgbClr val="002060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</p:spTree>
    <p:extLst>
      <p:ext uri="{BB962C8B-B14F-4D97-AF65-F5344CB8AC3E}">
        <p14:creationId xmlns:p14="http://schemas.microsoft.com/office/powerpoint/2010/main" val="374533071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Shape 213"/>
          <p:cNvSpPr txBox="1"/>
          <p:nvPr/>
        </p:nvSpPr>
        <p:spPr>
          <a:xfrm>
            <a:off x="0" y="0"/>
            <a:ext cx="11398499" cy="1021800"/>
          </a:xfrm>
          <a:prstGeom prst="rect">
            <a:avLst/>
          </a:prstGeom>
          <a:solidFill>
            <a:srgbClr val="2A8355"/>
          </a:solidFill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rPr lang="en-US" sz="4000" b="0" i="0" u="none" strike="noStrike" cap="none" dirty="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rPr>
              <a:t>And Remember These Guiding Principles</a:t>
            </a:r>
            <a:endParaRPr sz="4000" b="0" i="0" u="none" strike="noStrike" cap="none" dirty="0">
              <a:solidFill>
                <a:schemeClr val="lt1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214" name="Shape 214"/>
          <p:cNvSpPr txBox="1"/>
          <p:nvPr/>
        </p:nvSpPr>
        <p:spPr>
          <a:xfrm>
            <a:off x="282387" y="1788458"/>
            <a:ext cx="3617400" cy="481907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lIns="91425" tIns="45700" rIns="91425" bIns="45700" anchor="t" anchorCtr="0">
            <a:noAutofit/>
          </a:bodyPr>
          <a:lstStyle/>
          <a:p>
            <a:pPr marL="285750" indent="-285750">
              <a:lnSpc>
                <a:spcPct val="125000"/>
              </a:lnSpc>
              <a:buClr>
                <a:srgbClr val="000000"/>
              </a:buClr>
              <a:buFont typeface="Arial" panose="020B0604020202020204" pitchFamily="34" charset="0"/>
              <a:buChar char="•"/>
            </a:pPr>
            <a:r>
              <a:rPr lang="en-US" sz="3200" dirty="0"/>
              <a:t>You are developing a </a:t>
            </a:r>
            <a:r>
              <a:rPr lang="en-US" sz="3200" b="1" dirty="0"/>
              <a:t>public </a:t>
            </a:r>
            <a:r>
              <a:rPr lang="en-US" sz="3200" dirty="0"/>
              <a:t>school-protect the rights of students and parents to equal access and treatment.</a:t>
            </a:r>
          </a:p>
          <a:p>
            <a:pPr marL="285750" marR="0" lvl="0" indent="-28575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 pitchFamily="34" charset="0"/>
              <a:buChar char="•"/>
            </a:pPr>
            <a:endParaRPr sz="3200" b="0" i="0" u="none" strike="noStrike" cap="none" dirty="0">
              <a:solidFill>
                <a:schemeClr val="lt1"/>
              </a:solidFill>
              <a:latin typeface="Roboto"/>
              <a:ea typeface="Roboto"/>
              <a:cs typeface="Roboto"/>
              <a:sym typeface="Roboto"/>
            </a:endParaRPr>
          </a:p>
          <a:p>
            <a:pPr marL="285750" marR="0" lvl="0" indent="-285750" algn="r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Font typeface="Arial" panose="020B0604020202020204" pitchFamily="34" charset="0"/>
              <a:buChar char="•"/>
            </a:pPr>
            <a:endParaRPr sz="3200" b="0" i="0" u="none" strike="noStrike" cap="none" dirty="0">
              <a:solidFill>
                <a:schemeClr val="lt1"/>
              </a:solidFill>
              <a:latin typeface="Roboto"/>
              <a:ea typeface="Roboto"/>
              <a:cs typeface="Roboto"/>
              <a:sym typeface="Roboto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sz="4000" b="0" i="0" u="none" strike="noStrike" cap="none" dirty="0">
              <a:solidFill>
                <a:schemeClr val="dk1"/>
              </a:solidFill>
              <a:latin typeface="Roboto"/>
              <a:ea typeface="Roboto"/>
              <a:cs typeface="Roboto"/>
              <a:sym typeface="Roboto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sz="4000" b="0" i="0" u="none" strike="noStrike" cap="none" dirty="0">
              <a:solidFill>
                <a:schemeClr val="dk1"/>
              </a:solidFill>
              <a:latin typeface="Roboto"/>
              <a:ea typeface="Roboto"/>
              <a:cs typeface="Roboto"/>
              <a:sym typeface="Roboto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sz="4000" b="0" i="0" u="none" strike="noStrike" cap="none" dirty="0">
              <a:solidFill>
                <a:schemeClr val="dk1"/>
              </a:solidFill>
              <a:latin typeface="Roboto"/>
              <a:ea typeface="Roboto"/>
              <a:cs typeface="Roboto"/>
              <a:sym typeface="Roboto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sz="4000" b="0" i="0" u="none" strike="noStrike" cap="none" dirty="0">
              <a:solidFill>
                <a:schemeClr val="dk1"/>
              </a:solidFill>
              <a:latin typeface="Roboto"/>
              <a:ea typeface="Roboto"/>
              <a:cs typeface="Roboto"/>
              <a:sym typeface="Roboto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sz="4000" b="0" i="0" u="none" strike="noStrike" cap="none" dirty="0">
              <a:solidFill>
                <a:schemeClr val="dk1"/>
              </a:solidFill>
              <a:latin typeface="Roboto"/>
              <a:ea typeface="Roboto"/>
              <a:cs typeface="Roboto"/>
              <a:sym typeface="Roboto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sz="1800" b="0" i="0" u="none" strike="noStrike" cap="none" dirty="0">
              <a:solidFill>
                <a:schemeClr val="dk1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215" name="Shape 215"/>
          <p:cNvSpPr txBox="1"/>
          <p:nvPr/>
        </p:nvSpPr>
        <p:spPr>
          <a:xfrm>
            <a:off x="4294094" y="1788457"/>
            <a:ext cx="3617400" cy="481907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lIns="91425" tIns="45700" rIns="91425" bIns="45700" anchor="t" anchorCtr="0">
            <a:no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/>
              <a:t>Focus on providing a </a:t>
            </a:r>
            <a:r>
              <a:rPr lang="en-US" sz="3200" b="1" dirty="0"/>
              <a:t>high quality </a:t>
            </a:r>
            <a:r>
              <a:rPr lang="en-US" sz="3200" dirty="0"/>
              <a:t>educational option for </a:t>
            </a:r>
            <a:r>
              <a:rPr lang="en-US" sz="3200" b="1" dirty="0"/>
              <a:t>all </a:t>
            </a:r>
            <a:r>
              <a:rPr lang="en-US" sz="3200" dirty="0"/>
              <a:t>students.</a:t>
            </a:r>
          </a:p>
        </p:txBody>
      </p:sp>
      <p:sp>
        <p:nvSpPr>
          <p:cNvPr id="216" name="Shape 216"/>
          <p:cNvSpPr txBox="1"/>
          <p:nvPr/>
        </p:nvSpPr>
        <p:spPr>
          <a:xfrm>
            <a:off x="8305800" y="1788458"/>
            <a:ext cx="3617400" cy="481907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lIns="91425" tIns="45700" rIns="91425" bIns="45700" anchor="t" anchorCtr="0">
            <a:no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/>
              <a:t>Be responsible stewards of </a:t>
            </a:r>
            <a:r>
              <a:rPr lang="en-US" sz="3200" b="1" dirty="0"/>
              <a:t>public</a:t>
            </a:r>
            <a:r>
              <a:rPr lang="en-US" sz="3200" dirty="0"/>
              <a:t> funding-</a:t>
            </a:r>
          </a:p>
          <a:p>
            <a:r>
              <a:rPr lang="en-US" sz="3200" dirty="0"/>
              <a:t>     you will be given</a:t>
            </a:r>
          </a:p>
          <a:p>
            <a:r>
              <a:rPr lang="en-US" sz="3200" dirty="0"/>
              <a:t>     </a:t>
            </a:r>
            <a:r>
              <a:rPr lang="en-US" sz="3200" b="1" i="1" dirty="0"/>
              <a:t>public</a:t>
            </a:r>
            <a:r>
              <a:rPr lang="en-US" sz="3200" dirty="0"/>
              <a:t> dollars to</a:t>
            </a:r>
          </a:p>
          <a:p>
            <a:r>
              <a:rPr lang="en-US" sz="3200" dirty="0"/>
              <a:t>     educate the</a:t>
            </a:r>
          </a:p>
          <a:p>
            <a:r>
              <a:rPr lang="en-US" sz="3200" dirty="0"/>
              <a:t>     children of South</a:t>
            </a:r>
          </a:p>
          <a:p>
            <a:r>
              <a:rPr lang="en-US" sz="3200" dirty="0"/>
              <a:t>     Carolina.</a:t>
            </a:r>
          </a:p>
        </p:txBody>
      </p:sp>
      <p:sp>
        <p:nvSpPr>
          <p:cNvPr id="217" name="Shape 217"/>
          <p:cNvSpPr txBox="1"/>
          <p:nvPr/>
        </p:nvSpPr>
        <p:spPr>
          <a:xfrm>
            <a:off x="282387" y="1269898"/>
            <a:ext cx="3617400" cy="518649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Roboto"/>
              <a:buNone/>
            </a:pPr>
            <a:r>
              <a:rPr lang="en-US" sz="3200" b="0" i="0" u="none" strike="noStrike" cap="none" dirty="0">
                <a:solidFill>
                  <a:schemeClr val="lt1"/>
                </a:solidFill>
                <a:ea typeface="Roboto"/>
                <a:cs typeface="Roboto"/>
                <a:sym typeface="Roboto"/>
              </a:rPr>
              <a:t>Access &amp; Equity</a:t>
            </a:r>
          </a:p>
        </p:txBody>
      </p:sp>
      <p:sp>
        <p:nvSpPr>
          <p:cNvPr id="219" name="Shape 219"/>
          <p:cNvSpPr txBox="1"/>
          <p:nvPr/>
        </p:nvSpPr>
        <p:spPr>
          <a:xfrm>
            <a:off x="8305800" y="1269897"/>
            <a:ext cx="3617400" cy="518649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Roboto"/>
              <a:buNone/>
            </a:pPr>
            <a:r>
              <a:rPr lang="en-US" sz="3200" b="0" i="0" u="none" strike="noStrike" cap="none" dirty="0">
                <a:solidFill>
                  <a:schemeClr val="lt1"/>
                </a:solidFill>
                <a:ea typeface="Roboto"/>
                <a:cs typeface="Roboto"/>
                <a:sym typeface="Roboto"/>
              </a:rPr>
              <a:t>Stewardship</a:t>
            </a:r>
          </a:p>
        </p:txBody>
      </p:sp>
      <p:pic>
        <p:nvPicPr>
          <p:cNvPr id="220" name="Shape 220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1055139" y="0"/>
            <a:ext cx="1230899" cy="1269899"/>
          </a:xfrm>
          <a:prstGeom prst="rect">
            <a:avLst/>
          </a:prstGeom>
          <a:noFill/>
          <a:ln>
            <a:noFill/>
          </a:ln>
        </p:spPr>
      </p:pic>
      <p:sp>
        <p:nvSpPr>
          <p:cNvPr id="10" name="Shape 218"/>
          <p:cNvSpPr txBox="1"/>
          <p:nvPr/>
        </p:nvSpPr>
        <p:spPr>
          <a:xfrm>
            <a:off x="4294094" y="1271918"/>
            <a:ext cx="3617400" cy="516539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algn="ctr"/>
            <a:r>
              <a:rPr lang="en-US" sz="2000" dirty="0"/>
              <a:t>. </a:t>
            </a:r>
            <a:r>
              <a:rPr lang="en-US" sz="3200" dirty="0">
                <a:solidFill>
                  <a:schemeClr val="bg1"/>
                </a:solidFill>
              </a:rPr>
              <a:t>High Quality</a:t>
            </a:r>
          </a:p>
        </p:txBody>
      </p:sp>
    </p:spTree>
    <p:extLst>
      <p:ext uri="{BB962C8B-B14F-4D97-AF65-F5344CB8AC3E}">
        <p14:creationId xmlns:p14="http://schemas.microsoft.com/office/powerpoint/2010/main" val="14380894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Shape 180"/>
          <p:cNvSpPr txBox="1"/>
          <p:nvPr/>
        </p:nvSpPr>
        <p:spPr>
          <a:xfrm>
            <a:off x="1" y="0"/>
            <a:ext cx="12192000" cy="584700"/>
          </a:xfrm>
          <a:prstGeom prst="rect">
            <a:avLst/>
          </a:prstGeom>
          <a:solidFill>
            <a:srgbClr val="2A8355"/>
          </a:solidFill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lvl="0" algn="ctr">
              <a:buClr>
                <a:schemeClr val="lt1"/>
              </a:buClr>
              <a:buSzPct val="25000"/>
            </a:pPr>
            <a:r>
              <a:rPr lang="en-US" sz="3200" dirty="0">
                <a:solidFill>
                  <a:schemeClr val="bg1"/>
                </a:solidFill>
                <a:latin typeface="Roboto"/>
                <a:ea typeface="Roboto"/>
                <a:cs typeface="Roboto"/>
                <a:sym typeface="Roboto"/>
              </a:rPr>
              <a:t>Ask Yourself</a:t>
            </a:r>
          </a:p>
        </p:txBody>
      </p:sp>
      <p:pic>
        <p:nvPicPr>
          <p:cNvPr id="181" name="Shape 18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134331" y="4838828"/>
            <a:ext cx="1933500" cy="1994700"/>
          </a:xfrm>
          <a:prstGeom prst="rect">
            <a:avLst/>
          </a:prstGeom>
          <a:noFill/>
          <a:ln>
            <a:noFill/>
          </a:ln>
        </p:spPr>
      </p:pic>
      <p:sp>
        <p:nvSpPr>
          <p:cNvPr id="182" name="Shape 182"/>
          <p:cNvSpPr txBox="1"/>
          <p:nvPr/>
        </p:nvSpPr>
        <p:spPr>
          <a:xfrm>
            <a:off x="220659" y="825337"/>
            <a:ext cx="11004600" cy="576755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457200" indent="-457200">
              <a:buFont typeface="Wingdings" panose="05000000000000000000" pitchFamily="2" charset="2"/>
              <a:buChar char="q"/>
            </a:pPr>
            <a:r>
              <a:rPr lang="en-US" sz="2800" b="1" dirty="0"/>
              <a:t>Why am I submitting a charter application?</a:t>
            </a: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en-US" sz="2800" b="1" dirty="0"/>
              <a:t>Why do I want this school to exist?</a:t>
            </a: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en-US" sz="2800" b="1" dirty="0"/>
              <a:t>What will the school do? </a:t>
            </a: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en-US" sz="2800" b="1" dirty="0"/>
              <a:t>What will be the defining features and core beliefs of the school I wish to start?</a:t>
            </a: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en-US" sz="2800" b="1" dirty="0"/>
              <a:t>Who do I need to join me in this pursuit?</a:t>
            </a: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en-US" sz="2800" b="1" dirty="0"/>
              <a:t>How will I know the school is successful?</a:t>
            </a: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en-US" sz="2800" b="1" dirty="0"/>
              <a:t>Have you established that there is demand for your model?</a:t>
            </a: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en-US" sz="2800" b="1" dirty="0"/>
              <a:t>Have you researched student achievement in the proposed area to be served?</a:t>
            </a: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en-US" sz="2800" b="1" dirty="0"/>
              <a:t>Have parents shown that they are interested?</a:t>
            </a: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en-US" sz="2800" b="1" dirty="0"/>
              <a:t>Does your academic model fit the community to be served?</a:t>
            </a:r>
          </a:p>
          <a:p>
            <a:pPr marL="457200" indent="-457200">
              <a:buFont typeface="Wingdings" panose="05000000000000000000" pitchFamily="2" charset="2"/>
              <a:buChar char="q"/>
            </a:pPr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36723079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-2" y="0"/>
            <a:ext cx="5915164" cy="584775"/>
          </a:xfrm>
          <a:prstGeom prst="rect">
            <a:avLst/>
          </a:prstGeom>
          <a:solidFill>
            <a:srgbClr val="2A8355"/>
          </a:solidFill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chemeClr val="bg1"/>
                </a:solidFill>
                <a:latin typeface="Roboto" panose="020B0604020202020204"/>
                <a:ea typeface="Roboto Thin" charset="0"/>
                <a:cs typeface="Roboto Thin" charset="0"/>
              </a:rPr>
              <a:t>Preparing a Charter School</a:t>
            </a:r>
          </a:p>
        </p:txBody>
      </p:sp>
      <p:pic>
        <p:nvPicPr>
          <p:cNvPr id="20" name="Picture 1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160000" y="4863344"/>
            <a:ext cx="1933387" cy="1994656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8DEE13AD-95D5-4F1B-AE28-23EE373A182F}"/>
              </a:ext>
            </a:extLst>
          </p:cNvPr>
          <p:cNvSpPr/>
          <p:nvPr/>
        </p:nvSpPr>
        <p:spPr>
          <a:xfrm>
            <a:off x="161879" y="1043319"/>
            <a:ext cx="11801977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en-US" sz="2400" b="1" dirty="0">
              <a:solidFill>
                <a:srgbClr val="002060"/>
              </a:solidFill>
              <a:latin typeface="Roboto" panose="020B0604020202020204"/>
              <a:ea typeface="Calibri" panose="020F05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400" b="1" dirty="0">
              <a:solidFill>
                <a:srgbClr val="002060"/>
              </a:solidFill>
              <a:latin typeface="Roboto" panose="020B0604020202020204"/>
              <a:ea typeface="Calibri" panose="020F0502020204030204" pitchFamily="34" charset="0"/>
            </a:endParaRPr>
          </a:p>
          <a:p>
            <a:r>
              <a:rPr lang="en-US" sz="2200" b="1" dirty="0">
                <a:solidFill>
                  <a:srgbClr val="002060"/>
                </a:solidFill>
                <a:latin typeface="Roboto" panose="020B0604020202020204"/>
                <a:ea typeface="Calibri" panose="020F0502020204030204" pitchFamily="34" charset="0"/>
              </a:rPr>
              <a:t>Resource guide: “Starting Strong: Best Practices in Starting a Charter School”</a:t>
            </a:r>
          </a:p>
          <a:p>
            <a:endParaRPr lang="en-US" sz="2200" b="1" dirty="0">
              <a:solidFill>
                <a:srgbClr val="002060"/>
              </a:solidFill>
              <a:latin typeface="Roboto" panose="020B0604020202020204"/>
              <a:ea typeface="Calibri" panose="020F0502020204030204" pitchFamily="34" charset="0"/>
            </a:endParaRPr>
          </a:p>
          <a:p>
            <a:r>
              <a:rPr lang="en-US" sz="2200" b="1" dirty="0">
                <a:solidFill>
                  <a:srgbClr val="002060"/>
                </a:solidFill>
                <a:latin typeface="Roboto" panose="020B0604020202020204"/>
                <a:ea typeface="Calibri" panose="020F0502020204030204" pitchFamily="34" charset="0"/>
                <a:hlinkClick r:id="rId4"/>
              </a:rPr>
              <a:t>https://my.vanderbilt.edu/marisacannata/files/2013/10/Starting_Strong_final.pdf</a:t>
            </a:r>
            <a:endParaRPr lang="en-US" sz="2200" b="1" dirty="0">
              <a:solidFill>
                <a:srgbClr val="002060"/>
              </a:solidFill>
              <a:latin typeface="Roboto" panose="020B0604020202020204"/>
              <a:ea typeface="Calibri" panose="020F0502020204030204" pitchFamily="34" charset="0"/>
            </a:endParaRPr>
          </a:p>
          <a:p>
            <a:endParaRPr lang="en-US" sz="2400" b="1" dirty="0">
              <a:solidFill>
                <a:srgbClr val="002060"/>
              </a:solidFill>
              <a:latin typeface="Roboto" panose="020B0604020202020204"/>
              <a:ea typeface="Calibri" panose="020F05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400" b="1" dirty="0">
              <a:solidFill>
                <a:srgbClr val="002060"/>
              </a:solidFill>
              <a:latin typeface="Roboto" panose="020B0604020202020204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635361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Shape 180"/>
          <p:cNvSpPr txBox="1"/>
          <p:nvPr/>
        </p:nvSpPr>
        <p:spPr>
          <a:xfrm>
            <a:off x="1" y="0"/>
            <a:ext cx="12192000" cy="584700"/>
          </a:xfrm>
          <a:prstGeom prst="rect">
            <a:avLst/>
          </a:prstGeom>
          <a:solidFill>
            <a:srgbClr val="2A8355"/>
          </a:solidFill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Roboto"/>
              <a:buNone/>
            </a:pPr>
            <a:r>
              <a:rPr lang="en-US" sz="3200" dirty="0">
                <a:solidFill>
                  <a:schemeClr val="lt1"/>
                </a:solidFill>
                <a:latin typeface="Roboto" panose="020B0604020202020204" charset="0"/>
                <a:ea typeface="Roboto" panose="020B0604020202020204" charset="0"/>
                <a:cs typeface="Roboto" panose="020B0604020202020204" charset="0"/>
                <a:sym typeface="Roboto"/>
              </a:rPr>
              <a:t>Lessons Learned from Successful Charters</a:t>
            </a:r>
          </a:p>
        </p:txBody>
      </p:sp>
      <p:pic>
        <p:nvPicPr>
          <p:cNvPr id="181" name="Shape 18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258509" y="4969669"/>
            <a:ext cx="1933500" cy="1994700"/>
          </a:xfrm>
          <a:prstGeom prst="rect">
            <a:avLst/>
          </a:prstGeom>
          <a:noFill/>
          <a:ln>
            <a:noFill/>
          </a:ln>
        </p:spPr>
      </p:pic>
      <p:sp>
        <p:nvSpPr>
          <p:cNvPr id="182" name="Shape 182"/>
          <p:cNvSpPr txBox="1"/>
          <p:nvPr/>
        </p:nvSpPr>
        <p:spPr>
          <a:xfrm>
            <a:off x="376518" y="904850"/>
            <a:ext cx="11585327" cy="54333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457200" lvl="0" indent="-457200" fontAlgn="base">
              <a:spcBef>
                <a:spcPct val="20000"/>
              </a:spcBef>
              <a:spcAft>
                <a:spcPct val="0"/>
              </a:spcAft>
              <a:buFontTx/>
              <a:buAutoNum type="arabicPeriod"/>
              <a:defRPr/>
            </a:pPr>
            <a:r>
              <a:rPr lang="en-US" sz="2800" b="1" dirty="0"/>
              <a:t>They take the time to plan - one  to two years of planning before opening is crucial. </a:t>
            </a:r>
          </a:p>
          <a:p>
            <a:pPr marL="457200" lvl="0" indent="-457200" fontAlgn="base">
              <a:spcBef>
                <a:spcPct val="20000"/>
              </a:spcBef>
              <a:spcAft>
                <a:spcPct val="0"/>
              </a:spcAft>
              <a:buFontTx/>
              <a:buAutoNum type="arabicPeriod"/>
              <a:defRPr/>
            </a:pPr>
            <a:r>
              <a:rPr lang="en-US" sz="2800" b="1" dirty="0"/>
              <a:t>They begin with and sustain a focus on </a:t>
            </a:r>
            <a:r>
              <a:rPr lang="en-US" sz="2800" b="1" i="1" dirty="0"/>
              <a:t>children</a:t>
            </a:r>
            <a:r>
              <a:rPr lang="en-US" sz="2800" b="1" dirty="0"/>
              <a:t>, </a:t>
            </a:r>
            <a:r>
              <a:rPr lang="en-US" sz="2800" b="1" i="1" dirty="0"/>
              <a:t>accountability</a:t>
            </a:r>
            <a:r>
              <a:rPr lang="en-US" sz="2800" b="1" dirty="0"/>
              <a:t>, and </a:t>
            </a:r>
            <a:r>
              <a:rPr lang="en-US" sz="2800" b="1" i="1" dirty="0"/>
              <a:t>quality</a:t>
            </a:r>
            <a:r>
              <a:rPr lang="en-US" sz="2800" b="1" dirty="0"/>
              <a:t>.  </a:t>
            </a:r>
          </a:p>
          <a:p>
            <a:pPr marL="457200" lvl="0" indent="-457200" fontAlgn="base">
              <a:spcBef>
                <a:spcPct val="20000"/>
              </a:spcBef>
              <a:spcAft>
                <a:spcPct val="0"/>
              </a:spcAft>
              <a:buFontTx/>
              <a:buAutoNum type="arabicPeriod"/>
              <a:defRPr/>
            </a:pPr>
            <a:r>
              <a:rPr lang="en-US" sz="2800" b="1" dirty="0"/>
              <a:t>They don’t lose sight of their vision.</a:t>
            </a:r>
          </a:p>
          <a:p>
            <a:pPr marL="457200" lvl="0" indent="-457200" fontAlgn="base">
              <a:spcBef>
                <a:spcPct val="20000"/>
              </a:spcBef>
              <a:spcAft>
                <a:spcPct val="0"/>
              </a:spcAft>
              <a:buFontTx/>
              <a:buAutoNum type="arabicPeriod"/>
              <a:defRPr/>
            </a:pPr>
            <a:r>
              <a:rPr lang="en-US" sz="2800" b="1" dirty="0"/>
              <a:t>They create a culture around </a:t>
            </a:r>
            <a:r>
              <a:rPr lang="en-US" sz="2800" b="1" i="1" dirty="0"/>
              <a:t>achievement</a:t>
            </a:r>
            <a:r>
              <a:rPr lang="en-US" sz="2800" b="1" dirty="0"/>
              <a:t> and have </a:t>
            </a:r>
            <a:r>
              <a:rPr lang="en-US" sz="2800" b="1" i="1" dirty="0"/>
              <a:t>high expectations for all students</a:t>
            </a:r>
            <a:r>
              <a:rPr lang="en-US" sz="2800" b="1" dirty="0"/>
              <a:t>.</a:t>
            </a:r>
          </a:p>
          <a:p>
            <a:pPr marL="457200" indent="-457200" fontAlgn="base">
              <a:spcBef>
                <a:spcPct val="20000"/>
              </a:spcBef>
              <a:spcAft>
                <a:spcPct val="0"/>
              </a:spcAft>
              <a:buFontTx/>
              <a:buAutoNum type="arabicPeriod"/>
              <a:defRPr/>
            </a:pPr>
            <a:r>
              <a:rPr lang="en-US" sz="2800" b="1" dirty="0"/>
              <a:t>They have sound business and organizational practices.</a:t>
            </a:r>
          </a:p>
        </p:txBody>
      </p:sp>
    </p:spTree>
    <p:extLst>
      <p:ext uri="{BB962C8B-B14F-4D97-AF65-F5344CB8AC3E}">
        <p14:creationId xmlns:p14="http://schemas.microsoft.com/office/powerpoint/2010/main" val="9394197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-2" y="0"/>
            <a:ext cx="5464183" cy="584775"/>
          </a:xfrm>
          <a:prstGeom prst="rect">
            <a:avLst/>
          </a:prstGeom>
          <a:solidFill>
            <a:srgbClr val="2A8355"/>
          </a:solidFill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chemeClr val="bg1"/>
                </a:solidFill>
                <a:latin typeface="Roboto" panose="020B0604020202020204"/>
                <a:ea typeface="Roboto Thin" charset="0"/>
                <a:cs typeface="Roboto Thin" charset="0"/>
              </a:rPr>
              <a:t>Preparing a Charter School</a:t>
            </a:r>
          </a:p>
        </p:txBody>
      </p:sp>
      <p:pic>
        <p:nvPicPr>
          <p:cNvPr id="20" name="Picture 1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160000" y="4863344"/>
            <a:ext cx="1933387" cy="1994656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xmlns="" id="{799E13AA-D6EA-4D76-BC03-E652F7864203}"/>
              </a:ext>
            </a:extLst>
          </p:cNvPr>
          <p:cNvSpPr/>
          <p:nvPr/>
        </p:nvSpPr>
        <p:spPr>
          <a:xfrm>
            <a:off x="645189" y="913534"/>
            <a:ext cx="11192731" cy="1200329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pPr algn="ctr"/>
            <a:r>
              <a:rPr lang="en-US" sz="3600" b="1" dirty="0">
                <a:latin typeface="Roboto" panose="020B0604020202020204"/>
              </a:rPr>
              <a:t>Have you done serious planning and preparing capacity for both elements? 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8DEE13AD-95D5-4F1B-AE28-23EE373A182F}"/>
              </a:ext>
            </a:extLst>
          </p:cNvPr>
          <p:cNvSpPr/>
          <p:nvPr/>
        </p:nvSpPr>
        <p:spPr>
          <a:xfrm>
            <a:off x="565188" y="2618161"/>
            <a:ext cx="9594812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b="1" dirty="0">
                <a:solidFill>
                  <a:srgbClr val="002060"/>
                </a:solidFill>
                <a:latin typeface="Roboto" panose="020B0604020202020204"/>
                <a:ea typeface="Calibri" panose="020F0502020204030204" pitchFamily="34" charset="0"/>
              </a:rPr>
              <a:t>A charter school is: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400" b="1" dirty="0">
              <a:solidFill>
                <a:srgbClr val="002060"/>
              </a:solidFill>
              <a:latin typeface="Roboto" panose="020B0604020202020204"/>
              <a:ea typeface="Calibri" panose="020F05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400" b="1" dirty="0">
              <a:solidFill>
                <a:srgbClr val="002060"/>
              </a:solidFill>
              <a:latin typeface="Roboto" panose="020B0604020202020204"/>
              <a:ea typeface="Calibri" panose="020F05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400" b="1" dirty="0">
              <a:solidFill>
                <a:srgbClr val="002060"/>
              </a:solidFill>
              <a:latin typeface="Roboto" panose="020B0604020202020204"/>
              <a:ea typeface="Calibri" panose="020F05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400" b="1" dirty="0">
              <a:solidFill>
                <a:srgbClr val="002060"/>
              </a:solidFill>
              <a:latin typeface="Roboto" panose="020B0604020202020204"/>
              <a:ea typeface="Calibri" panose="020F05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400" b="1" dirty="0">
              <a:solidFill>
                <a:srgbClr val="002060"/>
              </a:solidFill>
              <a:latin typeface="Roboto" panose="020B0604020202020204"/>
              <a:ea typeface="Calibri" panose="020F05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400" b="1" dirty="0">
              <a:solidFill>
                <a:srgbClr val="002060"/>
              </a:solidFill>
              <a:latin typeface="Roboto" panose="020B0604020202020204"/>
              <a:ea typeface="Calibri" panose="020F05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400" b="1" dirty="0">
              <a:solidFill>
                <a:srgbClr val="002060"/>
              </a:solidFill>
              <a:latin typeface="Roboto" panose="020B0604020202020204"/>
              <a:ea typeface="Calibri" panose="020F0502020204030204" pitchFamily="34" charset="0"/>
            </a:endParaRPr>
          </a:p>
          <a:p>
            <a:pPr lvl="6"/>
            <a:r>
              <a:rPr lang="en-US" sz="2400" b="1" dirty="0">
                <a:solidFill>
                  <a:srgbClr val="002060"/>
                </a:solidFill>
                <a:latin typeface="Roboto" panose="020B0604020202020204"/>
                <a:ea typeface="Calibri" panose="020F0502020204030204" pitchFamily="34" charset="0"/>
              </a:rPr>
              <a:t>    </a:t>
            </a:r>
          </a:p>
          <a:p>
            <a:pPr lvl="6"/>
            <a:r>
              <a:rPr lang="en-US" sz="2400" b="1" dirty="0">
                <a:solidFill>
                  <a:srgbClr val="002060"/>
                </a:solidFill>
                <a:latin typeface="Roboto" panose="020B0604020202020204"/>
                <a:ea typeface="Calibri" panose="020F0502020204030204" pitchFamily="34" charset="0"/>
              </a:rPr>
              <a:t>    A school 	  	   A business operation</a:t>
            </a:r>
          </a:p>
        </p:txBody>
      </p:sp>
      <p:pic>
        <p:nvPicPr>
          <p:cNvPr id="4" name="Graphic 3" descr="House">
            <a:extLst>
              <a:ext uri="{FF2B5EF4-FFF2-40B4-BE49-F238E27FC236}">
                <a16:creationId xmlns:a16="http://schemas.microsoft.com/office/drawing/2014/main" xmlns="" id="{B75DFBA7-DEC8-4940-9135-244DAABEC22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xmlns="" r:embed="rId5"/>
              </a:ext>
            </a:extLst>
          </a:blip>
          <a:stretch>
            <a:fillRect/>
          </a:stretch>
        </p:blipFill>
        <p:spPr>
          <a:xfrm>
            <a:off x="4515158" y="3879000"/>
            <a:ext cx="914400" cy="914400"/>
          </a:xfrm>
          <a:prstGeom prst="rect">
            <a:avLst/>
          </a:prstGeom>
        </p:spPr>
      </p:pic>
      <p:pic>
        <p:nvPicPr>
          <p:cNvPr id="7" name="Graphic 6" descr="Money">
            <a:extLst>
              <a:ext uri="{FF2B5EF4-FFF2-40B4-BE49-F238E27FC236}">
                <a16:creationId xmlns:a16="http://schemas.microsoft.com/office/drawing/2014/main" xmlns="" id="{3B20922A-AFCB-4D7B-B449-1E9573AFDD73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xmlns="" r:embed="rId7"/>
              </a:ext>
            </a:extLst>
          </a:blip>
          <a:stretch>
            <a:fillRect/>
          </a:stretch>
        </p:blipFill>
        <p:spPr>
          <a:xfrm>
            <a:off x="6417202" y="3948944"/>
            <a:ext cx="914400" cy="914400"/>
          </a:xfrm>
          <a:prstGeom prst="rect">
            <a:avLst/>
          </a:prstGeom>
        </p:spPr>
      </p:pic>
      <p:pic>
        <p:nvPicPr>
          <p:cNvPr id="10" name="Graphic 9" descr="Bank Check">
            <a:extLst>
              <a:ext uri="{FF2B5EF4-FFF2-40B4-BE49-F238E27FC236}">
                <a16:creationId xmlns:a16="http://schemas.microsoft.com/office/drawing/2014/main" xmlns="" id="{2DC53877-DA06-40A9-930F-3E49BDDD4F83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xmlns="" r:embed="rId9"/>
              </a:ext>
            </a:extLst>
          </a:blip>
          <a:stretch>
            <a:fillRect/>
          </a:stretch>
        </p:blipFill>
        <p:spPr>
          <a:xfrm>
            <a:off x="7644356" y="4061762"/>
            <a:ext cx="914400" cy="914400"/>
          </a:xfrm>
          <a:prstGeom prst="rect">
            <a:avLst/>
          </a:prstGeom>
        </p:spPr>
      </p:pic>
      <p:pic>
        <p:nvPicPr>
          <p:cNvPr id="12" name="Graphic 11" descr="Books">
            <a:extLst>
              <a:ext uri="{FF2B5EF4-FFF2-40B4-BE49-F238E27FC236}">
                <a16:creationId xmlns:a16="http://schemas.microsoft.com/office/drawing/2014/main" xmlns="" id="{581F6C50-FD96-4EA4-B42F-7BC1F1F8085F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96DAC541-7B7A-43D3-8B79-37D633B846F1}">
                <asvg:svgBlip xmlns:asvg="http://schemas.microsoft.com/office/drawing/2016/SVG/main" xmlns="" r:embed="rId11"/>
              </a:ext>
            </a:extLst>
          </a:blip>
          <a:stretch>
            <a:fillRect/>
          </a:stretch>
        </p:blipFill>
        <p:spPr>
          <a:xfrm>
            <a:off x="3179125" y="3936972"/>
            <a:ext cx="914400" cy="914400"/>
          </a:xfrm>
          <a:prstGeom prst="rect">
            <a:avLst/>
          </a:prstGeom>
        </p:spPr>
      </p:pic>
      <p:sp>
        <p:nvSpPr>
          <p:cNvPr id="13" name="Oval 12">
            <a:extLst>
              <a:ext uri="{FF2B5EF4-FFF2-40B4-BE49-F238E27FC236}">
                <a16:creationId xmlns:a16="http://schemas.microsoft.com/office/drawing/2014/main" xmlns="" id="{20DAA31C-FD38-4798-9166-5A7F4FAF95D9}"/>
              </a:ext>
            </a:extLst>
          </p:cNvPr>
          <p:cNvSpPr/>
          <p:nvPr/>
        </p:nvSpPr>
        <p:spPr>
          <a:xfrm>
            <a:off x="2868807" y="3202011"/>
            <a:ext cx="2693921" cy="2521800"/>
          </a:xfrm>
          <a:prstGeom prst="ellipse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xmlns="" id="{D7759732-2DBE-4A80-8458-6271C2BE42DB}"/>
              </a:ext>
            </a:extLst>
          </p:cNvPr>
          <p:cNvSpPr/>
          <p:nvPr/>
        </p:nvSpPr>
        <p:spPr>
          <a:xfrm>
            <a:off x="6130046" y="3145244"/>
            <a:ext cx="2693921" cy="2521800"/>
          </a:xfrm>
          <a:prstGeom prst="ellipse">
            <a:avLst/>
          </a:prstGeom>
          <a:noFill/>
          <a:ln w="381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Plus Sign 13">
            <a:extLst>
              <a:ext uri="{FF2B5EF4-FFF2-40B4-BE49-F238E27FC236}">
                <a16:creationId xmlns:a16="http://schemas.microsoft.com/office/drawing/2014/main" xmlns="" id="{DBC7E4CE-66DB-468A-885E-FB1ECBD32813}"/>
              </a:ext>
            </a:extLst>
          </p:cNvPr>
          <p:cNvSpPr/>
          <p:nvPr/>
        </p:nvSpPr>
        <p:spPr>
          <a:xfrm>
            <a:off x="5464181" y="4518962"/>
            <a:ext cx="766563" cy="1210402"/>
          </a:xfrm>
          <a:prstGeom prst="mathPlus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1626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-1" y="0"/>
            <a:ext cx="7623959" cy="584775"/>
          </a:xfrm>
          <a:prstGeom prst="rect">
            <a:avLst/>
          </a:prstGeom>
          <a:solidFill>
            <a:srgbClr val="2A8355"/>
          </a:solidFill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chemeClr val="bg1"/>
                </a:solidFill>
                <a:latin typeface="Roboto" panose="020B0604020202020204"/>
                <a:ea typeface="Roboto Thin" charset="0"/>
                <a:cs typeface="Roboto Thin" charset="0"/>
              </a:rPr>
              <a:t>Charter Authorizers &amp; Charter Schools…</a:t>
            </a:r>
          </a:p>
        </p:txBody>
      </p:sp>
      <p:sp>
        <p:nvSpPr>
          <p:cNvPr id="10" name="Rectangle 9"/>
          <p:cNvSpPr/>
          <p:nvPr/>
        </p:nvSpPr>
        <p:spPr>
          <a:xfrm>
            <a:off x="277792" y="807493"/>
            <a:ext cx="11673654" cy="4574735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1600" dirty="0">
                <a:solidFill>
                  <a:srgbClr val="002060"/>
                </a:solidFill>
                <a:latin typeface="Roboto" panose="020B0604020202020204"/>
              </a:rPr>
              <a:t>Public charter schools retain more control over </a:t>
            </a:r>
            <a:r>
              <a:rPr lang="en-US" sz="1600" b="1" u="sng" dirty="0">
                <a:solidFill>
                  <a:srgbClr val="002060"/>
                </a:solidFill>
                <a:latin typeface="Roboto" panose="020B0604020202020204"/>
              </a:rPr>
              <a:t>a greater percentage of dollars</a:t>
            </a:r>
            <a:r>
              <a:rPr lang="en-US" sz="1600" dirty="0">
                <a:solidFill>
                  <a:srgbClr val="002060"/>
                </a:solidFill>
                <a:latin typeface="Roboto" panose="020B0604020202020204"/>
              </a:rPr>
              <a:t> and more autonomy over </a:t>
            </a:r>
            <a:r>
              <a:rPr lang="en-US" sz="1600" b="1" u="sng" dirty="0">
                <a:solidFill>
                  <a:srgbClr val="002060"/>
                </a:solidFill>
                <a:latin typeface="Roboto" panose="020B0604020202020204"/>
              </a:rPr>
              <a:t>how to spend those dollars</a:t>
            </a:r>
            <a:r>
              <a:rPr lang="en-US" sz="1600" dirty="0">
                <a:solidFill>
                  <a:srgbClr val="002060"/>
                </a:solidFill>
                <a:latin typeface="Roboto" panose="020B0604020202020204"/>
              </a:rPr>
              <a:t> at the school level to ensure student success.  Some key tenets of the authorizer/charter school relationship:</a:t>
            </a:r>
          </a:p>
          <a:p>
            <a:endParaRPr lang="en-US" sz="1600" dirty="0">
              <a:solidFill>
                <a:srgbClr val="002060"/>
              </a:solidFill>
              <a:latin typeface="Roboto" panose="020B0604020202020204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002060"/>
                </a:solidFill>
                <a:latin typeface="Roboto" panose="020B0604020202020204"/>
              </a:rPr>
              <a:t>As public charter schools, schools must be open to all students. </a:t>
            </a:r>
            <a:r>
              <a:rPr lang="en-US" sz="1600" b="1" dirty="0">
                <a:solidFill>
                  <a:srgbClr val="002060"/>
                </a:solidFill>
                <a:latin typeface="Roboto" panose="020B0604020202020204"/>
              </a:rPr>
              <a:t>The SCPCSD exists to ensure access and equity for all students and hold schools accountable for being non-discriminatory in admissions and educational service delivery.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002060"/>
                </a:solidFill>
                <a:latin typeface="Roboto" panose="020B0604020202020204"/>
              </a:rPr>
              <a:t>Public charter schools receive public funds. </a:t>
            </a:r>
            <a:r>
              <a:rPr lang="en-US" sz="1600" b="1" dirty="0">
                <a:solidFill>
                  <a:srgbClr val="002060"/>
                </a:solidFill>
                <a:latin typeface="Roboto" panose="020B0604020202020204"/>
              </a:rPr>
              <a:t>The SCPCSD exists to ensure those funds are being spent responsibly through monthly and annual financial monitoring and reporting requirements.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002060"/>
                </a:solidFill>
                <a:latin typeface="Roboto" panose="020B0604020202020204"/>
              </a:rPr>
              <a:t>With autonomy over most funds and control over many school level decisions, </a:t>
            </a:r>
            <a:r>
              <a:rPr lang="en-US" sz="1600" b="1" u="sng" dirty="0">
                <a:solidFill>
                  <a:srgbClr val="002060"/>
                </a:solidFill>
                <a:latin typeface="Roboto" panose="020B0604020202020204"/>
              </a:rPr>
              <a:t>the SCPCSD does not exist in the same vein as a traditional school district central office</a:t>
            </a:r>
            <a:r>
              <a:rPr lang="en-US" sz="1600" dirty="0">
                <a:solidFill>
                  <a:srgbClr val="002060"/>
                </a:solidFill>
                <a:latin typeface="Roboto" panose="020B0604020202020204"/>
              </a:rPr>
              <a:t>. The District’s role is not to make many of the decisions that would impact the educational program at the school level.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US" sz="1600" dirty="0">
              <a:solidFill>
                <a:srgbClr val="002060"/>
              </a:solidFill>
              <a:latin typeface="Roboto" panose="020B0604020202020204"/>
            </a:endParaRPr>
          </a:p>
          <a:p>
            <a:pPr lvl="1"/>
            <a:r>
              <a:rPr lang="en-US" sz="1600" dirty="0">
                <a:solidFill>
                  <a:srgbClr val="002060"/>
                </a:solidFill>
                <a:latin typeface="Roboto" panose="020B0604020202020204"/>
              </a:rPr>
              <a:t>The SCPCSD maintains high standards and expects public charter schools in its District to provide excellent and equitable educational opportunities to students.  A term-limited performance contract is the basis for the school’s existence.  If the school is not performing according to this performance contract, the school can be non-renewed at the end of the term (10 years) or revoked before the term expires.</a:t>
            </a:r>
          </a:p>
          <a:p>
            <a:endParaRPr lang="en-US" sz="1600" dirty="0">
              <a:solidFill>
                <a:srgbClr val="002060"/>
              </a:solidFill>
              <a:latin typeface="Roboto" panose="020B0604020202020204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US" sz="1600" dirty="0">
              <a:solidFill>
                <a:srgbClr val="002060"/>
              </a:solidFill>
              <a:latin typeface="Roboto" panose="020B0604020202020204"/>
            </a:endParaRPr>
          </a:p>
        </p:txBody>
      </p:sp>
      <p:pic>
        <p:nvPicPr>
          <p:cNvPr id="20" name="Picture 1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018059" y="4863344"/>
            <a:ext cx="1933387" cy="19946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16577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4294967295"/>
          </p:nvPr>
        </p:nvSpPr>
        <p:spPr>
          <a:xfrm>
            <a:off x="9906000" y="6492876"/>
            <a:ext cx="7620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4024AD42-376C-4FA1-8F87-C9197347CB5B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  <p:sp>
        <p:nvSpPr>
          <p:cNvPr id="19" name="TextBox 18"/>
          <p:cNvSpPr txBox="1"/>
          <p:nvPr/>
        </p:nvSpPr>
        <p:spPr>
          <a:xfrm>
            <a:off x="-1" y="0"/>
            <a:ext cx="7623959" cy="584775"/>
          </a:xfrm>
          <a:prstGeom prst="rect">
            <a:avLst/>
          </a:prstGeom>
          <a:solidFill>
            <a:srgbClr val="2A8355"/>
          </a:solidFill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chemeClr val="bg1"/>
                </a:solidFill>
                <a:latin typeface="Roboto" panose="020B0604020202020204"/>
                <a:ea typeface="Roboto Thin" charset="0"/>
                <a:cs typeface="Roboto Thin" charset="0"/>
              </a:rPr>
              <a:t>SCPCSD’s Role/Your Role     Examples: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09705080"/>
              </p:ext>
            </p:extLst>
          </p:nvPr>
        </p:nvGraphicFramePr>
        <p:xfrm>
          <a:off x="1555112" y="684664"/>
          <a:ext cx="8128000" cy="61383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4000">
                  <a:extLst>
                    <a:ext uri="{9D8B030D-6E8A-4147-A177-3AD203B41FA5}">
                      <a16:colId xmlns:a16="http://schemas.microsoft.com/office/drawing/2014/main" xmlns="" val="968077701"/>
                    </a:ext>
                  </a:extLst>
                </a:gridCol>
                <a:gridCol w="4064000">
                  <a:extLst>
                    <a:ext uri="{9D8B030D-6E8A-4147-A177-3AD203B41FA5}">
                      <a16:colId xmlns:a16="http://schemas.microsoft.com/office/drawing/2014/main" xmlns="" val="4231171262"/>
                    </a:ext>
                  </a:extLst>
                </a:gridCol>
              </a:tblGrid>
              <a:tr h="633554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Roboto" panose="020B0604020202020204"/>
                        </a:rPr>
                        <a:t>SCPCSD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Roboto" panose="020B0604020202020204"/>
                        </a:rPr>
                        <a:t>Charter School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123195848"/>
                  </a:ext>
                </a:extLst>
              </a:tr>
              <a:tr h="5504782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600" dirty="0">
                          <a:latin typeface="Roboto" panose="020B0604020202020204"/>
                        </a:rPr>
                        <a:t>Determine </a:t>
                      </a:r>
                      <a:r>
                        <a:rPr lang="en-US" sz="1600" baseline="0" dirty="0">
                          <a:latin typeface="Roboto" panose="020B0604020202020204"/>
                        </a:rPr>
                        <a:t>viability of the charter school applicant group to carry out a given model successfully in a South Carolina community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600" baseline="0" dirty="0">
                          <a:latin typeface="Roboto" panose="020B0604020202020204"/>
                        </a:rPr>
                        <a:t>Monitor the school’s performance according to the performance goals for its particular model and the District’s School Performance Framework (SPF)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600" dirty="0">
                          <a:latin typeface="Roboto" panose="020B0604020202020204"/>
                        </a:rPr>
                        <a:t>Facilitate background</a:t>
                      </a:r>
                      <a:r>
                        <a:rPr lang="en-US" sz="1600" baseline="0" dirty="0">
                          <a:latin typeface="Roboto" panose="020B0604020202020204"/>
                        </a:rPr>
                        <a:t> checks and ensure teacher certification requirements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600" baseline="0" dirty="0">
                          <a:latin typeface="Roboto" panose="020B0604020202020204"/>
                        </a:rPr>
                        <a:t>Provide and manage a student information system (SIS)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600" baseline="0" dirty="0">
                          <a:latin typeface="Roboto" panose="020B0604020202020204"/>
                        </a:rPr>
                        <a:t>Provide Special Education training and ensure quality special education service delivery in schools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600" baseline="0" dirty="0">
                          <a:latin typeface="Roboto" panose="020B0604020202020204"/>
                        </a:rPr>
                        <a:t>Receive state and federal funds and disburse to schools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en-US" sz="1600" dirty="0">
                        <a:latin typeface="Roboto" panose="020B060402020202020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600" dirty="0">
                          <a:latin typeface="Roboto" panose="020B0604020202020204"/>
                        </a:rPr>
                        <a:t>Establish</a:t>
                      </a:r>
                      <a:r>
                        <a:rPr lang="en-US" sz="1600" baseline="0" dirty="0">
                          <a:latin typeface="Roboto" panose="020B0604020202020204"/>
                        </a:rPr>
                        <a:t> the school model (e.g. Montessori, STEM, Blended Learning)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600" dirty="0">
                          <a:latin typeface="Roboto" panose="020B0604020202020204"/>
                        </a:rPr>
                        <a:t>Personnel decisions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600" baseline="0" dirty="0">
                          <a:latin typeface="Roboto" panose="020B0604020202020204"/>
                        </a:rPr>
                        <a:t>Establish and conduct staff performance evaluations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600" baseline="0" dirty="0">
                          <a:latin typeface="Roboto" panose="020B0604020202020204"/>
                        </a:rPr>
                        <a:t>Plan and provide staff professional development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600" baseline="0" dirty="0">
                          <a:latin typeface="Roboto" panose="020B0604020202020204"/>
                        </a:rPr>
                        <a:t>Choose the curriculum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600" baseline="0" dirty="0">
                          <a:latin typeface="Roboto" panose="020B0604020202020204"/>
                        </a:rPr>
                        <a:t>Structure how the curriculum is taught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600" baseline="0" dirty="0">
                          <a:latin typeface="Roboto" panose="020B0604020202020204"/>
                        </a:rPr>
                        <a:t>Set the yearly and daily schedule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600" dirty="0">
                          <a:latin typeface="Roboto" panose="020B0604020202020204"/>
                        </a:rPr>
                        <a:t>Be non-selective in admissions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600" dirty="0">
                          <a:latin typeface="Roboto" panose="020B0604020202020204"/>
                        </a:rPr>
                        <a:t>Educate all students who enroll, including student</a:t>
                      </a:r>
                      <a:r>
                        <a:rPr lang="en-US" sz="1600" baseline="0" dirty="0">
                          <a:latin typeface="Roboto" panose="020B0604020202020204"/>
                        </a:rPr>
                        <a:t>s with disabilities, English Learners, and at-risk students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600" dirty="0">
                          <a:latin typeface="Roboto" panose="020B0604020202020204"/>
                        </a:rPr>
                        <a:t>Establish</a:t>
                      </a:r>
                      <a:r>
                        <a:rPr lang="en-US" sz="1600" baseline="0" dirty="0">
                          <a:latin typeface="Roboto" panose="020B0604020202020204"/>
                        </a:rPr>
                        <a:t> a data-driven infrastructure to monitor student progress and manage finances and operations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600" baseline="0" dirty="0">
                          <a:latin typeface="Roboto" panose="020B0604020202020204"/>
                        </a:rPr>
                        <a:t>Procurement and purchasing decisions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600" baseline="0" dirty="0">
                          <a:latin typeface="Roboto" panose="020B0604020202020204"/>
                        </a:rPr>
                        <a:t>Find and procure school facility</a:t>
                      </a:r>
                      <a:endParaRPr lang="en-US" sz="1600" dirty="0">
                        <a:latin typeface="Roboto" panose="020B0604020202020204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007690579"/>
                  </a:ext>
                </a:extLst>
              </a:tr>
            </a:tbl>
          </a:graphicData>
        </a:graphic>
      </p:graphicFrame>
      <p:pic>
        <p:nvPicPr>
          <p:cNvPr id="20" name="Picture 1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18059" y="4863344"/>
            <a:ext cx="1933387" cy="19946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28496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0" y="0"/>
            <a:ext cx="4812632" cy="584775"/>
          </a:xfrm>
          <a:prstGeom prst="rect">
            <a:avLst/>
          </a:prstGeom>
          <a:solidFill>
            <a:srgbClr val="2A8355"/>
          </a:solidFill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chemeClr val="bg1"/>
                </a:solidFill>
                <a:latin typeface="Roboto" panose="020B0604020202020204"/>
                <a:ea typeface="Roboto Thin" charset="0"/>
                <a:cs typeface="Roboto Thin" charset="0"/>
              </a:rPr>
              <a:t>Founding Board: All Set?</a:t>
            </a:r>
          </a:p>
        </p:txBody>
      </p:sp>
      <p:pic>
        <p:nvPicPr>
          <p:cNvPr id="20" name="Picture 1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160000" y="4863344"/>
            <a:ext cx="1933387" cy="1994656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xmlns="" id="{77BE278A-01F0-4D74-BB27-2A094C5E6BF5}"/>
              </a:ext>
            </a:extLst>
          </p:cNvPr>
          <p:cNvSpPr/>
          <p:nvPr/>
        </p:nvSpPr>
        <p:spPr>
          <a:xfrm>
            <a:off x="523818" y="1118199"/>
            <a:ext cx="10312096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b="1" dirty="0">
                <a:solidFill>
                  <a:srgbClr val="002060"/>
                </a:solidFill>
                <a:latin typeface="Roboto" panose="020B0604020202020204"/>
                <a:ea typeface="Calibri" panose="020F0502020204030204" pitchFamily="34" charset="0"/>
              </a:rPr>
              <a:t>Founding committee and initial board will launch most of the charter school (unless an EMO is involved).  </a:t>
            </a:r>
            <a:r>
              <a:rPr lang="en-US" sz="2400" b="1" u="sng" dirty="0">
                <a:solidFill>
                  <a:srgbClr val="002060"/>
                </a:solidFill>
                <a:latin typeface="Roboto" panose="020B0604020202020204"/>
                <a:ea typeface="Calibri" panose="020F0502020204030204" pitchFamily="34" charset="0"/>
              </a:rPr>
              <a:t>This should be a board willing to work!!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400" b="1" dirty="0">
              <a:solidFill>
                <a:srgbClr val="002060"/>
              </a:solidFill>
              <a:latin typeface="Roboto" panose="020B0604020202020204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b="1" dirty="0">
                <a:solidFill>
                  <a:srgbClr val="002060"/>
                </a:solidFill>
                <a:latin typeface="Roboto" panose="020B0604020202020204"/>
              </a:rPr>
              <a:t>Do you have the team you need? (Finance, operations, facilities, data, and HR for hiring school leadership and teachers, student recruitment and marketing)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400" b="1" dirty="0">
              <a:solidFill>
                <a:srgbClr val="002060"/>
              </a:solidFill>
              <a:latin typeface="Roboto" panose="020B0604020202020204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b="1" dirty="0">
                <a:solidFill>
                  <a:srgbClr val="002060"/>
                </a:solidFill>
                <a:latin typeface="Roboto" panose="020B0604020202020204"/>
              </a:rPr>
              <a:t>What will the board look like and how often will it meet?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b="1" dirty="0">
                <a:solidFill>
                  <a:srgbClr val="002060"/>
                </a:solidFill>
                <a:latin typeface="Roboto" panose="020B0604020202020204"/>
              </a:rPr>
              <a:t>Committee structure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b="1" dirty="0">
                <a:solidFill>
                  <a:srgbClr val="002060"/>
                </a:solidFill>
                <a:latin typeface="Roboto" panose="020B0604020202020204"/>
              </a:rPr>
              <a:t>Regular meetings</a:t>
            </a:r>
            <a:br>
              <a:rPr lang="en-US" sz="2400" b="1" dirty="0">
                <a:solidFill>
                  <a:srgbClr val="002060"/>
                </a:solidFill>
                <a:latin typeface="Roboto" panose="020B0604020202020204"/>
              </a:rPr>
            </a:br>
            <a:endParaRPr lang="en-US" sz="2400" b="1" dirty="0">
              <a:solidFill>
                <a:srgbClr val="002060"/>
              </a:solidFill>
              <a:latin typeface="Roboto" panose="020B0604020202020204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b="1" dirty="0">
                <a:solidFill>
                  <a:srgbClr val="002060"/>
                </a:solidFill>
                <a:latin typeface="Roboto" panose="020B0604020202020204"/>
              </a:rPr>
              <a:t>How will you track application writing?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b="1" dirty="0">
                <a:solidFill>
                  <a:srgbClr val="002060"/>
                </a:solidFill>
                <a:latin typeface="Roboto" panose="020B0604020202020204"/>
              </a:rPr>
              <a:t>How often will you meet, provide progress updates?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b="1" dirty="0">
                <a:solidFill>
                  <a:srgbClr val="002060"/>
                </a:solidFill>
                <a:latin typeface="Roboto" panose="020B0604020202020204"/>
              </a:rPr>
              <a:t>Full board or special committee?</a:t>
            </a:r>
          </a:p>
          <a:p>
            <a:pPr lvl="1"/>
            <a:endParaRPr lang="en-US" sz="2400" b="1" dirty="0">
              <a:solidFill>
                <a:srgbClr val="002060"/>
              </a:solidFill>
              <a:latin typeface="Roboto" panose="020B0604020202020204"/>
            </a:endParaRPr>
          </a:p>
        </p:txBody>
      </p:sp>
    </p:spTree>
    <p:extLst>
      <p:ext uri="{BB962C8B-B14F-4D97-AF65-F5344CB8AC3E}">
        <p14:creationId xmlns:p14="http://schemas.microsoft.com/office/powerpoint/2010/main" val="135743515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Shape 180"/>
          <p:cNvSpPr txBox="1"/>
          <p:nvPr/>
        </p:nvSpPr>
        <p:spPr>
          <a:xfrm>
            <a:off x="1" y="0"/>
            <a:ext cx="12192000" cy="584700"/>
          </a:xfrm>
          <a:prstGeom prst="rect">
            <a:avLst/>
          </a:prstGeom>
          <a:solidFill>
            <a:srgbClr val="2A8355"/>
          </a:solidFill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lvl="0" algn="ctr">
              <a:buClr>
                <a:schemeClr val="lt1"/>
              </a:buClr>
              <a:buSzPct val="25000"/>
            </a:pPr>
            <a:r>
              <a:rPr lang="en-US" sz="3200" dirty="0">
                <a:solidFill>
                  <a:schemeClr val="bg1"/>
                </a:solidFill>
                <a:latin typeface="Roboto"/>
                <a:ea typeface="Roboto"/>
                <a:cs typeface="Roboto"/>
                <a:sym typeface="Roboto"/>
              </a:rPr>
              <a:t>What You Will Need</a:t>
            </a:r>
          </a:p>
        </p:txBody>
      </p:sp>
      <p:pic>
        <p:nvPicPr>
          <p:cNvPr id="181" name="Shape 18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258509" y="4969669"/>
            <a:ext cx="1933500" cy="1994700"/>
          </a:xfrm>
          <a:prstGeom prst="rect">
            <a:avLst/>
          </a:prstGeom>
          <a:noFill/>
          <a:ln>
            <a:noFill/>
          </a:ln>
        </p:spPr>
      </p:pic>
      <p:sp>
        <p:nvSpPr>
          <p:cNvPr id="182" name="Shape 182"/>
          <p:cNvSpPr txBox="1"/>
          <p:nvPr/>
        </p:nvSpPr>
        <p:spPr>
          <a:xfrm>
            <a:off x="155160" y="706878"/>
            <a:ext cx="11004600" cy="60877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457200" indent="-457200">
              <a:buFont typeface="Wingdings" panose="05000000000000000000" pitchFamily="2" charset="2"/>
              <a:buChar char="q"/>
            </a:pPr>
            <a:r>
              <a:rPr lang="en-US" sz="2800" b="1" dirty="0"/>
              <a:t>A high capacity and diverse planning committee</a:t>
            </a:r>
          </a:p>
          <a:p>
            <a:pPr marL="457200" indent="-457200">
              <a:buFont typeface="Wingdings" panose="05000000000000000000" pitchFamily="2" charset="2"/>
              <a:buChar char="q"/>
            </a:pPr>
            <a:endParaRPr lang="en-US" sz="2800" b="1" dirty="0"/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en-US" sz="2800" b="1" dirty="0"/>
              <a:t>A solid mission</a:t>
            </a:r>
          </a:p>
          <a:p>
            <a:pPr marL="457200" indent="-457200">
              <a:buFont typeface="Wingdings" panose="05000000000000000000" pitchFamily="2" charset="2"/>
              <a:buChar char="q"/>
            </a:pPr>
            <a:endParaRPr lang="en-US" sz="2800" b="1" dirty="0"/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en-US" sz="2800" b="1" dirty="0"/>
              <a:t>A comprehensive educational plan</a:t>
            </a:r>
          </a:p>
          <a:p>
            <a:pPr marL="457200" indent="-457200">
              <a:buFont typeface="Wingdings" panose="05000000000000000000" pitchFamily="2" charset="2"/>
              <a:buChar char="q"/>
            </a:pPr>
            <a:endParaRPr lang="en-US" sz="2800" b="1" dirty="0"/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en-US" sz="2800" b="1" dirty="0"/>
              <a:t>A comprehensive financial plan</a:t>
            </a:r>
          </a:p>
          <a:p>
            <a:pPr marL="457200" indent="-457200">
              <a:buFont typeface="Wingdings" panose="05000000000000000000" pitchFamily="2" charset="2"/>
              <a:buChar char="q"/>
            </a:pPr>
            <a:endParaRPr lang="en-US" sz="2800" b="1" dirty="0"/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en-US" sz="2800" b="1" dirty="0"/>
              <a:t>A comprehensive organizational plan</a:t>
            </a:r>
          </a:p>
          <a:p>
            <a:endParaRPr lang="en-US" sz="2800" b="1" dirty="0"/>
          </a:p>
          <a:p>
            <a:endParaRPr lang="en-US" sz="2800" b="1" dirty="0"/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2800" dirty="0">
              <a:solidFill>
                <a:srgbClr val="002060"/>
              </a:solidFill>
              <a:latin typeface="Roboto" panose="020B0604020202020204" charset="0"/>
              <a:ea typeface="Roboto" panose="020B0604020202020204" charset="0"/>
              <a:cs typeface="Roboto" panose="020B060402020202020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2800" dirty="0">
              <a:solidFill>
                <a:srgbClr val="002060"/>
              </a:solidFill>
              <a:latin typeface="Roboto" panose="020B0604020202020204" charset="0"/>
              <a:ea typeface="Roboto" panose="020B0604020202020204" charset="0"/>
              <a:cs typeface="Roboto" panose="020B060402020202020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2800" dirty="0">
              <a:solidFill>
                <a:srgbClr val="002060"/>
              </a:solidFill>
              <a:latin typeface="Roboto" panose="020B0604020202020204" charset="0"/>
              <a:ea typeface="Roboto" panose="020B0604020202020204" charset="0"/>
              <a:cs typeface="Roboto" panose="020B060402020202020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300689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2306</TotalTime>
  <Words>922</Words>
  <Application>Microsoft Macintosh PowerPoint</Application>
  <PresentationFormat>Widescreen</PresentationFormat>
  <Paragraphs>146</Paragraphs>
  <Slides>12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20" baseType="lpstr">
      <vt:lpstr>Calibri</vt:lpstr>
      <vt:lpstr>Calibri Light</vt:lpstr>
      <vt:lpstr>Raleway</vt:lpstr>
      <vt:lpstr>Roboto</vt:lpstr>
      <vt:lpstr>Roboto Thin</vt:lpstr>
      <vt:lpstr>Wingdings</vt:lpstr>
      <vt:lpstr>Arial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15.0032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HS</dc:creator>
  <cp:lastModifiedBy>Taylor Fulcher</cp:lastModifiedBy>
  <cp:revision>15</cp:revision>
  <cp:lastPrinted>2016-11-02T15:14:18Z</cp:lastPrinted>
  <dcterms:created xsi:type="dcterms:W3CDTF">2016-09-07T23:36:28Z</dcterms:created>
  <dcterms:modified xsi:type="dcterms:W3CDTF">2017-12-02T13:43:48Z</dcterms:modified>
</cp:coreProperties>
</file>