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61" r:id="rId6"/>
  </p:sldMasterIdLst>
  <p:notesMasterIdLst>
    <p:notesMasterId r:id="rId15"/>
  </p:notesMasterIdLst>
  <p:sldIdLst>
    <p:sldId id="256" r:id="rId7"/>
    <p:sldId id="281" r:id="rId8"/>
    <p:sldId id="288" r:id="rId9"/>
    <p:sldId id="287" r:id="rId10"/>
    <p:sldId id="291" r:id="rId11"/>
    <p:sldId id="290" r:id="rId12"/>
    <p:sldId id="294" r:id="rId13"/>
    <p:sldId id="29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 Fulcher" initials="T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089"/>
    <a:srgbClr val="006B56"/>
    <a:srgbClr val="2A8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>
      <p:cViewPr varScale="1">
        <p:scale>
          <a:sx n="99" d="100"/>
          <a:sy n="99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BD19D5-FBEE-2241-9436-0CD2B3FEA00B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18C931-8E10-A648-9E73-B6D740202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8C931-8E10-A648-9E73-B6D740202C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6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8C931-8E10-A648-9E73-B6D740202CA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58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16619" y="4548458"/>
            <a:ext cx="5732949" cy="3721620"/>
          </a:xfrm>
          <a:prstGeom prst="rect">
            <a:avLst/>
          </a:prstGeom>
          <a:noFill/>
          <a:ln>
            <a:noFill/>
          </a:ln>
        </p:spPr>
        <p:txBody>
          <a:bodyPr lIns="94932" tIns="94932" rIns="94932" bIns="9493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409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16619" y="4548458"/>
            <a:ext cx="5732949" cy="3721620"/>
          </a:xfrm>
          <a:prstGeom prst="rect">
            <a:avLst/>
          </a:prstGeom>
          <a:noFill/>
          <a:ln>
            <a:noFill/>
          </a:ln>
        </p:spPr>
        <p:txBody>
          <a:bodyPr lIns="94932" tIns="94932" rIns="94932" bIns="9493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679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8C931-8E10-A648-9E73-B6D740202C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2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16619" y="4548458"/>
            <a:ext cx="5732949" cy="3721620"/>
          </a:xfrm>
          <a:prstGeom prst="rect">
            <a:avLst/>
          </a:prstGeom>
          <a:noFill/>
          <a:ln>
            <a:noFill/>
          </a:ln>
        </p:spPr>
        <p:txBody>
          <a:bodyPr lIns="94932" tIns="94932" rIns="94932" bIns="9493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20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4506484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81590" y="4506484"/>
            <a:ext cx="8370710" cy="2161016"/>
          </a:xfrm>
          <a:ln>
            <a:solidFill>
              <a:srgbClr val="002060"/>
            </a:solidFill>
          </a:ln>
          <a:effectLst>
            <a:outerShdw blurRad="50800" dist="50800" dir="5400000" algn="ctr" rotWithShape="0">
              <a:srgbClr val="002060"/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40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sz="3200" b="0" i="0">
                <a:latin typeface="Roboto Light" charset="0"/>
                <a:ea typeface="Roboto Light" charset="0"/>
                <a:cs typeface="Roboto Light" charset="0"/>
              </a:rPr>
              <a:t>PRESENTATION</a:t>
            </a:r>
          </a:p>
          <a:p>
            <a:pPr lvl="0"/>
            <a:r>
              <a:rPr lang="en-US" sz="3200" b="0" i="0">
                <a:latin typeface="Roboto Light" charset="0"/>
                <a:ea typeface="Roboto Light" charset="0"/>
                <a:cs typeface="Roboto Light" charset="0"/>
              </a:rPr>
              <a:t>NAME</a:t>
            </a:r>
          </a:p>
          <a:p>
            <a:pPr lvl="0"/>
            <a:r>
              <a:rPr lang="en-US" sz="3200" b="0" i="0">
                <a:latin typeface="Roboto Light" charset="0"/>
                <a:ea typeface="Roboto Light" charset="0"/>
                <a:cs typeface="Roboto Light" charset="0"/>
              </a:rPr>
              <a:t>DATE</a:t>
            </a:r>
            <a:endParaRPr lang="en-US"/>
          </a:p>
        </p:txBody>
      </p:sp>
      <p:grpSp>
        <p:nvGrpSpPr>
          <p:cNvPr id="7" name="Group 38"/>
          <p:cNvGrpSpPr/>
          <p:nvPr userDrawn="1"/>
        </p:nvGrpSpPr>
        <p:grpSpPr>
          <a:xfrm>
            <a:off x="0" y="3214934"/>
            <a:ext cx="3473450" cy="3643066"/>
            <a:chOff x="-215900" y="-139700"/>
            <a:chExt cx="3602963" cy="3729963"/>
          </a:xfrm>
        </p:grpSpPr>
        <p:pic>
          <p:nvPicPr>
            <p:cNvPr id="8" name="11160665_10153040148008241_4711691151124904133_n-filtered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1164" cy="31711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3602964" cy="3729964"/>
            </a:xfrm>
            <a:prstGeom prst="rect">
              <a:avLst/>
            </a:prstGeom>
            <a:effectLst/>
          </p:spPr>
        </p:pic>
      </p:grpSp>
      <p:sp>
        <p:nvSpPr>
          <p:cNvPr id="20" name="TextBox 19"/>
          <p:cNvSpPr txBox="1"/>
          <p:nvPr userDrawn="1"/>
        </p:nvSpPr>
        <p:spPr>
          <a:xfrm>
            <a:off x="7112000" y="515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0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3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46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0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8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2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1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dimensional_geographic_south_carolina-filtered.jpeg"/>
          <p:cNvPicPr/>
          <p:nvPr userDrawn="1"/>
        </p:nvPicPr>
        <p:blipFill>
          <a:blip r:embed="rId2">
            <a:extLst/>
          </a:blip>
          <a:srcRect r="1262"/>
          <a:stretch>
            <a:fillRect/>
          </a:stretch>
        </p:blipFill>
        <p:spPr>
          <a:xfrm>
            <a:off x="1517031" y="0"/>
            <a:ext cx="8769969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38"/>
          <p:cNvGrpSpPr/>
          <p:nvPr userDrawn="1"/>
        </p:nvGrpSpPr>
        <p:grpSpPr>
          <a:xfrm>
            <a:off x="228600" y="4805674"/>
            <a:ext cx="1993900" cy="2052326"/>
            <a:chOff x="-215900" y="-139700"/>
            <a:chExt cx="3602963" cy="3729963"/>
          </a:xfrm>
        </p:grpSpPr>
        <p:pic>
          <p:nvPicPr>
            <p:cNvPr id="8" name="11160665_10153040148008241_4711691151124904133_n-filtered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1164" cy="31711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3602964" cy="3729964"/>
            </a:xfrm>
            <a:prstGeom prst="rect">
              <a:avLst/>
            </a:prstGeom>
            <a:effectLst/>
          </p:spPr>
        </p:pic>
      </p:grp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41980" y="596899"/>
            <a:ext cx="8630819" cy="562292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</a:rPr>
              <a:t>Edit Master text styles</a:t>
            </a:r>
          </a:p>
          <a:p>
            <a:pPr lvl="1"/>
            <a:r>
              <a:rPr lang="en-US" b="0" i="0">
                <a:latin typeface="Roboto Light" charset="0"/>
              </a:rPr>
              <a:t>Second level</a:t>
            </a:r>
          </a:p>
          <a:p>
            <a:pPr lvl="2"/>
            <a:r>
              <a:rPr lang="en-US" b="0" i="0">
                <a:latin typeface="Roboto Light" charset="0"/>
              </a:rPr>
              <a:t>Third level</a:t>
            </a:r>
          </a:p>
          <a:p>
            <a:pPr lvl="3"/>
            <a:r>
              <a:rPr lang="en-US" b="0" i="0">
                <a:latin typeface="Roboto Light" charset="0"/>
              </a:rPr>
              <a:t>Fourth level</a:t>
            </a:r>
          </a:p>
          <a:p>
            <a:pPr lvl="4"/>
            <a:r>
              <a:rPr lang="en-US" b="0" i="0">
                <a:latin typeface="Roboto Light" charset="0"/>
              </a:rPr>
              <a:t>Fifth level</a:t>
            </a:r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92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2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63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0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3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1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1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60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61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4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9763" y="1209141"/>
            <a:ext cx="4762826" cy="55092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endParaRPr lang="en-US" sz="4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r"/>
            <a:endParaRPr lang="en-US" sz="4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r"/>
            <a:endParaRPr lang="en-US" sz="4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90974" y="1209141"/>
            <a:ext cx="4762826" cy="55092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endParaRPr lang="en-US" sz="4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  <a:p>
            <a:pPr algn="r"/>
            <a:endParaRPr lang="en-US" sz="4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78" y="-6283"/>
            <a:ext cx="1230988" cy="1269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924050" y="-6283"/>
            <a:ext cx="8343900" cy="94773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40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TITLE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46200" y="1663700"/>
            <a:ext cx="3822700" cy="192781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CONTENT</a:t>
            </a: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202478" y="1663700"/>
            <a:ext cx="3822700" cy="192781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CONTENT</a:t>
            </a: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6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78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3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5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05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78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5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-6283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‘</a:t>
            </a:r>
          </a:p>
          <a:p>
            <a:pPr algn="ctr"/>
            <a:endParaRPr lang="en-US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1012" y="5588002"/>
            <a:ext cx="1230988" cy="126999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7587" y="1231900"/>
            <a:ext cx="7616825" cy="360680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CONTENT</a:t>
            </a: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924050" y="-6283"/>
            <a:ext cx="8343900" cy="83178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4000" b="0" i="0">
                <a:ln>
                  <a:noFill/>
                </a:ln>
                <a:solidFill>
                  <a:srgbClr val="002060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-6283"/>
            <a:ext cx="12192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9950" y="1466917"/>
            <a:ext cx="10452100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78" y="-6283"/>
            <a:ext cx="1230988" cy="126999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955800" y="-6283"/>
            <a:ext cx="8312150" cy="61588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40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TITLE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7587" y="1752600"/>
            <a:ext cx="7616825" cy="360680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ln>
                  <a:noFill/>
                </a:ln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b="0" i="0">
                <a:latin typeface="Roboto Light" charset="0"/>
                <a:ea typeface="Roboto Light" charset="0"/>
                <a:cs typeface="Roboto Light" charset="0"/>
              </a:rPr>
              <a:t>CONTENT</a:t>
            </a: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  <a:p>
            <a:pPr lvl="0"/>
            <a:endParaRPr lang="en-US" b="0" i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7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44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4B5-79F8-3443-BC50-DC2F571E4B12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65CB-DDE4-334C-8583-9AF2CF85D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1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50" r:id="rId3"/>
    <p:sldLayoutId id="2147483651" r:id="rId4"/>
    <p:sldLayoutId id="2147483652" r:id="rId5"/>
    <p:sldLayoutId id="2147483649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A157-29B6-0C45-B62C-02794A0F66E1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686C-E092-034E-94E0-48A93A49F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0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7260-32FB-134B-BFDD-31320EACA79E}" type="datetimeFigureOut">
              <a:rPr lang="en-US" smtClean="0"/>
              <a:t>12/2/17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A6582-4BCD-464C-A83F-530B4AAE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2800" dirty="0"/>
              <a:t> </a:t>
            </a:r>
            <a:r>
              <a:rPr lang="en-US" sz="2200" dirty="0"/>
              <a:t>Pre-Applicant Training</a:t>
            </a:r>
          </a:p>
          <a:p>
            <a:pPr algn="ctr"/>
            <a:r>
              <a:rPr lang="en-US" sz="2200" dirty="0"/>
              <a:t>The SCPCSD as a Charter Sponsor - Our Priorities and Our Responsibilities </a:t>
            </a:r>
            <a:endParaRPr lang="en-US" sz="2000" dirty="0"/>
          </a:p>
          <a:p>
            <a:pPr algn="ctr"/>
            <a:endParaRPr lang="en-US" sz="1600" dirty="0"/>
          </a:p>
          <a:p>
            <a:pPr algn="ctr"/>
            <a:r>
              <a:rPr lang="en-US" sz="2000" dirty="0"/>
              <a:t>Dana C. Abbott</a:t>
            </a:r>
          </a:p>
          <a:p>
            <a:pPr algn="ctr"/>
            <a:r>
              <a:rPr lang="en-US" sz="2000" dirty="0"/>
              <a:t>Chief of New Schools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91083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1215" y="171450"/>
            <a:ext cx="8312150" cy="6158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Roboto Light"/>
              </a:rPr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23925" y="1145219"/>
            <a:ext cx="10387013" cy="53088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US" sz="2200" dirty="0">
              <a:solidFill>
                <a:srgbClr val="FFFFFF"/>
              </a:solidFill>
              <a:latin typeface="Cambria"/>
              <a:cs typeface="Arial"/>
            </a:endParaRPr>
          </a:p>
          <a:p>
            <a:pPr algn="l"/>
            <a:endParaRPr lang="en-US" sz="2200" dirty="0">
              <a:solidFill>
                <a:srgbClr val="FFFFFF"/>
              </a:solidFill>
              <a:latin typeface="Cambria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/>
                <a:cs typeface="Arial"/>
              </a:rPr>
              <a:t>What is a charter sponsor/authorizer?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/>
                <a:cs typeface="Arial"/>
              </a:rPr>
              <a:t>What is charter sponsorship/authorizing?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/>
                <a:cs typeface="Arial"/>
              </a:rPr>
              <a:t>What is quality charter authorizing?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/>
                <a:cs typeface="Arial"/>
              </a:rPr>
              <a:t>What are the SCPCSD’s legal responsibilities as a charter sponsor/authorizer?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/>
                <a:cs typeface="Arial"/>
              </a:rPr>
              <a:t>What are the SCPCSD’s priorities as a charter sponsor/ authorizer? </a:t>
            </a:r>
          </a:p>
          <a:p>
            <a:pPr lvl="1" indent="0">
              <a:buNone/>
            </a:pPr>
            <a:endParaRPr lang="en-US" sz="1800" dirty="0">
              <a:solidFill>
                <a:srgbClr val="FFFFFF"/>
              </a:solidFill>
              <a:latin typeface="Cambria"/>
              <a:cs typeface="Arial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>
              <a:latin typeface="Cambri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Cambri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Calibri"/>
            </a:endParaRPr>
          </a:p>
          <a:p>
            <a:pPr algn="l"/>
            <a:endParaRPr lang="en-US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756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0" y="0"/>
            <a:ext cx="11398499" cy="742462"/>
          </a:xfrm>
          <a:prstGeom prst="rect">
            <a:avLst/>
          </a:prstGeom>
          <a:solidFill>
            <a:srgbClr val="2A835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a Charter Authorizer?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122175" y="811763"/>
            <a:ext cx="9642663" cy="589066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lang="en-US" dirty="0">
              <a:solidFill>
                <a:schemeClr val="bg1"/>
              </a:solidFill>
            </a:endParaRPr>
          </a:p>
          <a:p>
            <a:pPr lvl="1">
              <a:buClr>
                <a:srgbClr val="000000"/>
              </a:buClr>
            </a:pPr>
            <a:endParaRPr lang="en-US" sz="2400" dirty="0">
              <a:solidFill>
                <a:srgbClr val="280089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sz="2400" b="1" dirty="0">
                <a:solidFill>
                  <a:srgbClr val="280089"/>
                </a:solidFill>
              </a:rPr>
              <a:t>Typically: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US" sz="2400" dirty="0">
                <a:solidFill>
                  <a:srgbClr val="280089"/>
                </a:solidFill>
              </a:rPr>
              <a:t>A sponsor of a charter school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US" sz="2400" dirty="0">
                <a:solidFill>
                  <a:srgbClr val="280089"/>
                </a:solidFill>
              </a:rPr>
              <a:t>The entity that awarded approval of the charter and oversees the charter school’s performance throughout the charter term</a:t>
            </a:r>
          </a:p>
          <a:p>
            <a:pPr lvl="1">
              <a:buClr>
                <a:srgbClr val="000000"/>
              </a:buClr>
            </a:pPr>
            <a:endParaRPr lang="en-US" sz="2400" dirty="0">
              <a:solidFill>
                <a:srgbClr val="280089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sz="2400" b="1" dirty="0">
                <a:solidFill>
                  <a:srgbClr val="280089"/>
                </a:solidFill>
              </a:rPr>
              <a:t>In SC: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US" sz="2400" dirty="0">
                <a:solidFill>
                  <a:srgbClr val="280089"/>
                </a:solidFill>
              </a:rPr>
              <a:t>A local school district, the SCPCSD, or an institution of higher learning (HEI)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US" sz="2400" dirty="0">
                <a:solidFill>
                  <a:srgbClr val="280089"/>
                </a:solidFill>
              </a:rPr>
              <a:t>Local Education Agency (LEA) 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US" sz="2400" dirty="0">
                <a:solidFill>
                  <a:srgbClr val="280089"/>
                </a:solidFill>
              </a:rPr>
              <a:t>Retains responsibility for special education and for ensuring that students enrolled in the charter school are served in a manner consistent with LEA obligations under applicable federal, state, and local law </a:t>
            </a:r>
          </a:p>
          <a:p>
            <a:pPr lvl="1">
              <a:buClr>
                <a:srgbClr val="000000"/>
              </a:buClr>
            </a:pPr>
            <a:endParaRPr lang="en-US" sz="2000" dirty="0">
              <a:solidFill>
                <a:srgbClr val="280089"/>
              </a:solidFill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0089"/>
              </a:solidFill>
            </a:endParaRP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endParaRPr lang="en-US" sz="2000" dirty="0">
              <a:solidFill>
                <a:srgbClr val="280089"/>
              </a:solidFill>
            </a:endParaRP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endParaRPr lang="en-US" sz="2000" dirty="0">
              <a:solidFill>
                <a:srgbClr val="280089"/>
              </a:solidFill>
            </a:endParaRPr>
          </a:p>
          <a:p>
            <a:pPr algn="r">
              <a:buClr>
                <a:srgbClr val="000000"/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685800" marR="0" lvl="0" indent="-685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sz="3200" b="0" i="0" u="none" strike="noStrike" cap="none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122439" y="1228725"/>
            <a:ext cx="9667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endParaRPr lang="en-US"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139" y="0"/>
            <a:ext cx="1230988" cy="1269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00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633" y="544748"/>
            <a:ext cx="7893300" cy="631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9" y="0"/>
            <a:ext cx="12192000" cy="1025270"/>
          </a:xfrm>
          <a:prstGeom prst="rect">
            <a:avLst/>
          </a:prstGeom>
          <a:solidFill>
            <a:srgbClr val="2A835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Charter Authorizing?</a:t>
            </a:r>
          </a:p>
          <a:p>
            <a:pPr lvl="0" algn="ctr">
              <a:buClr>
                <a:schemeClr val="lt1"/>
              </a:buClr>
              <a:buSzPct val="25000"/>
            </a:pPr>
            <a:r>
              <a:rPr lang="en-US" sz="32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(NACSA Principles and Standards)</a:t>
            </a:r>
            <a:r>
              <a:rPr lang="en-US" sz="3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8595" y="5145931"/>
            <a:ext cx="1783413" cy="181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125999" y="879356"/>
            <a:ext cx="10846801" cy="5161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889000" lvl="1" indent="-3429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 powerful strategy for ensuring charter schools are excellent and equitable public schools</a:t>
            </a:r>
          </a:p>
          <a:p>
            <a:pPr marL="889000" lvl="1" indent="-3429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Complex work requiring the exercise of professional judgment and constant and thoughtful balancing of diverse and often competing interests</a:t>
            </a:r>
          </a:p>
          <a:p>
            <a:pPr marL="889000" lvl="1" indent="-3429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 highly developed and continually developing profession focused on ensuring charter schools deliver on the charter promise</a:t>
            </a:r>
          </a:p>
          <a:p>
            <a:pPr marL="546100" lvl="1">
              <a:buClr>
                <a:srgbClr val="351C75"/>
              </a:buClr>
              <a:buSzPct val="100000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88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889000" lvl="1" indent="-3429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11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633" y="544748"/>
            <a:ext cx="7893300" cy="631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9" y="0"/>
            <a:ext cx="12192000" cy="1025270"/>
          </a:xfrm>
          <a:prstGeom prst="rect">
            <a:avLst/>
          </a:prstGeom>
          <a:solidFill>
            <a:srgbClr val="2A835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Quality Charter Authorizing?</a:t>
            </a:r>
          </a:p>
          <a:p>
            <a:pPr lvl="0" algn="ctr">
              <a:buClr>
                <a:schemeClr val="lt1"/>
              </a:buClr>
              <a:buSzPct val="25000"/>
            </a:pPr>
            <a:r>
              <a:rPr lang="en-US" sz="32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(NACSA Principles and Standards)</a:t>
            </a:r>
            <a:r>
              <a:rPr lang="en-US" sz="3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8595" y="5145931"/>
            <a:ext cx="1783413" cy="181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125999" y="879356"/>
            <a:ext cx="10846801" cy="5161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Approving only those charters with the greatest likelihood of providing a quality education for all children</a:t>
            </a: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Closing schools that fail children, communities, taxpayers</a:t>
            </a: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Strengthening the performance and accountability of all charter schools</a:t>
            </a: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003300" lvl="1" indent="-4572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Fostering and growing great charter schools   </a:t>
            </a: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889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889000" lvl="1" indent="-3429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958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61571" y="114300"/>
            <a:ext cx="8747578" cy="615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Roboto Light"/>
              </a:rPr>
              <a:t>Our Responsibilities as a Charter Sponsor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5926" y="816747"/>
            <a:ext cx="10600395" cy="5948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Roboto Light"/>
              </a:rPr>
              <a:t>adopt national industry standards of quality charter schools and authorize and implement practices consistent with those standards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-Provide technical assistance to persons or groups preparing or revising applications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-Approve/deny charter applications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-Negotiate and execute sound charter contracts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-Monitor the performance and legal/fiscal compliance of schools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-Collect and analyze data to support ongoing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-Conduct or require oversight activities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-Collect an annual report from each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-Notify schools of deficiencies and provide reasonable opportunities to correct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-Take corrective actions/exercise sanctions short of revocation in response to deficiencies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-Determine whether each school merits renewal or revocation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-Provide parents and the public information about those charter schools authorized by the sponsor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</a:rPr>
              <a:t>permanently close any charter that satisfies the automatic closure provision</a:t>
            </a:r>
            <a:r>
              <a:rPr lang="en-US" sz="2200" dirty="0">
                <a:solidFill>
                  <a:srgbClr val="FFFFFF"/>
                </a:solidFill>
                <a:latin typeface="Roboto Light"/>
              </a:rPr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Robot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896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008" y="307145"/>
            <a:ext cx="90312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Roboto" charset="0"/>
                <a:cs typeface="Roboto" charset="0"/>
              </a:rPr>
              <a:t>OUR PRIORITIES AS A CHARTER SPONSOR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580" y="2181222"/>
            <a:ext cx="3545872" cy="2708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a typeface="Roboto" charset="0"/>
                <a:cs typeface="Roboto" charset="0"/>
              </a:rPr>
              <a:t>AUTHORIZE </a:t>
            </a:r>
            <a:r>
              <a:rPr lang="en-US" sz="3400" dirty="0">
                <a:solidFill>
                  <a:schemeClr val="bg1"/>
                </a:solidFill>
                <a:ea typeface="Roboto Thin" charset="0"/>
                <a:cs typeface="Roboto Thin" charset="0"/>
              </a:rPr>
              <a:t>GREAT SCHOOLS &amp; </a:t>
            </a:r>
            <a:r>
              <a:rPr lang="en-US" sz="3400" b="1" dirty="0">
                <a:solidFill>
                  <a:schemeClr val="bg1"/>
                </a:solidFill>
                <a:ea typeface="Roboto" charset="0"/>
                <a:cs typeface="Roboto" charset="0"/>
              </a:rPr>
              <a:t>HOLD SCHOOLS ACCOUNTABLE </a:t>
            </a:r>
            <a:r>
              <a:rPr lang="en-US" sz="3400" dirty="0">
                <a:solidFill>
                  <a:schemeClr val="bg1"/>
                </a:solidFill>
                <a:ea typeface="Roboto Thin" charset="0"/>
                <a:cs typeface="Roboto Thin" charset="0"/>
              </a:rPr>
              <a:t>FOR RESULTS.</a:t>
            </a:r>
          </a:p>
        </p:txBody>
      </p:sp>
      <p:sp>
        <p:nvSpPr>
          <p:cNvPr id="5" name="Oval 4"/>
          <p:cNvSpPr/>
          <p:nvPr/>
        </p:nvSpPr>
        <p:spPr>
          <a:xfrm>
            <a:off x="51963" y="1505035"/>
            <a:ext cx="821371" cy="8444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 Light" charset="0"/>
                <a:ea typeface="Roboto Light" charset="0"/>
                <a:cs typeface="Roboto Light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7315" y="2190206"/>
            <a:ext cx="3545872" cy="21852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a typeface="Roboto" charset="0"/>
                <a:cs typeface="Roboto" charset="0"/>
              </a:rPr>
              <a:t>ENSURE ACCESS AND EQUITY </a:t>
            </a:r>
            <a:r>
              <a:rPr lang="en-US" sz="3400" dirty="0">
                <a:solidFill>
                  <a:schemeClr val="bg1"/>
                </a:solidFill>
                <a:ea typeface="Roboto Thin" charset="0"/>
                <a:cs typeface="Roboto Thin" charset="0"/>
              </a:rPr>
              <a:t>FOR ALL STUDENTS.</a:t>
            </a:r>
            <a:endParaRPr lang="en-US" sz="2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3400" dirty="0">
              <a:solidFill>
                <a:schemeClr val="bg1"/>
              </a:solidFill>
              <a:ea typeface="Roboto Thin" charset="0"/>
              <a:cs typeface="Roboto Thi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9050" y="2190206"/>
            <a:ext cx="3545872" cy="27084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ea typeface="Roboto" charset="0"/>
                <a:cs typeface="Roboto" charset="0"/>
              </a:rPr>
              <a:t>CREATE THE CONDITIONS </a:t>
            </a:r>
            <a:r>
              <a:rPr lang="en-US" sz="3400" dirty="0">
                <a:solidFill>
                  <a:schemeClr val="bg1"/>
                </a:solidFill>
                <a:ea typeface="Roboto Thin" charset="0"/>
                <a:cs typeface="Roboto Thin" charset="0"/>
              </a:rPr>
              <a:t>FOR OPERATORS TO THRIVE.</a:t>
            </a:r>
            <a:endParaRPr lang="en-US" sz="28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  <a:p>
            <a:endParaRPr lang="en-US" sz="34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23698" y="1505036"/>
            <a:ext cx="821371" cy="8444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 Light" charset="0"/>
                <a:ea typeface="Roboto Light" charset="0"/>
                <a:cs typeface="Roboto Light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7595433" y="1505036"/>
            <a:ext cx="821371" cy="8444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Roboto Light" charset="0"/>
                <a:ea typeface="Roboto Light" charset="0"/>
                <a:cs typeface="Roboto Light" charset="0"/>
              </a:rPr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190" y="113761"/>
            <a:ext cx="1757809" cy="18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633" y="544748"/>
            <a:ext cx="7893300" cy="631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9" y="0"/>
            <a:ext cx="12192000" cy="1025270"/>
          </a:xfrm>
          <a:prstGeom prst="rect">
            <a:avLst/>
          </a:prstGeom>
          <a:solidFill>
            <a:srgbClr val="2A835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3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You Can Expect from Us If We Become Your Sponsor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8595" y="5145931"/>
            <a:ext cx="1783413" cy="181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125999" y="879356"/>
            <a:ext cx="10846801" cy="5870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51C75"/>
              </a:solidFill>
              <a:latin typeface="+mj-lt"/>
              <a:ea typeface="Roboto"/>
              <a:cs typeface="Arial" panose="020B0604020202020204" pitchFamily="34" charset="0"/>
              <a:sym typeface="Roboto"/>
            </a:endParaRP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Accountability for equal access, equitable treatment, and academic excellence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Expectation of and respect for charter autonomy </a:t>
            </a:r>
            <a:r>
              <a:rPr lang="en-US" sz="2800" b="1" i="1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and</a:t>
            </a: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 charter accountability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Differentiated oversight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Rewards and sanctions based on performance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Performance evaluation/data analysis you can use to continuously improve 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Respect and transparency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Supports that do not inhibit your autonomy or substitute your capacity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A culture of continuous improvement </a:t>
            </a:r>
          </a:p>
          <a:p>
            <a:pPr marL="431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A student-centered, rather than an adult-centered culture</a:t>
            </a:r>
            <a:r>
              <a:rPr lang="en-US" sz="3200" dirty="0">
                <a:solidFill>
                  <a:srgbClr val="351C75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  </a:t>
            </a:r>
          </a:p>
          <a:p>
            <a:pPr marL="889000" lvl="1" indent="-342900">
              <a:buClr>
                <a:srgbClr val="351C75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51C75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2664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PCSD Powerpoint Template" id="{458073C9-B8F7-4643-8A80-07724B383AAC}" vid="{646CBC26-3D7B-2144-BAD7-9F0D612C664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PCSD Powerpoint Template" id="{458073C9-B8F7-4643-8A80-07724B383AAC}" vid="{0F380508-7CB7-1E48-90B5-6AAB9A2CAA7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PCSD Powerpoint Template" id="{458073C9-B8F7-4643-8A80-07724B383AAC}" vid="{EA291C61-DA55-134C-8EAC-B134A01479F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B81695019B34A91691052D896219C" ma:contentTypeVersion="0" ma:contentTypeDescription="Create a new document." ma:contentTypeScope="" ma:versionID="5e93cac53956fd48e4f628b0a22cfc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92EFE2-BF4B-4321-A8AB-3F886D5E1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A1F9EB-2106-40C8-A6F0-4EE428E02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B69AB7-BDA4-4CA1-9419-4266055668F3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519</Words>
  <Application>Microsoft Macintosh PowerPoint</Application>
  <PresentationFormat>Widescreen</PresentationFormat>
  <Paragraphs>88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Calibri Light</vt:lpstr>
      <vt:lpstr>Cambria</vt:lpstr>
      <vt:lpstr>Roboto</vt:lpstr>
      <vt:lpstr>Roboto Light</vt:lpstr>
      <vt:lpstr>Roboto Thin</vt:lpstr>
      <vt:lpstr>Arial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Rykard</dc:creator>
  <cp:lastModifiedBy>Taylor Fulcher</cp:lastModifiedBy>
  <cp:revision>95</cp:revision>
  <cp:lastPrinted>2017-07-05T16:46:38Z</cp:lastPrinted>
  <dcterms:modified xsi:type="dcterms:W3CDTF">2017-12-02T13:45:46Z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0x010100E77B81695019B34A91691052D896219C</vt:lpwstr>
  </property>
</Properties>
</file>